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8" r:id="rId2"/>
    <p:sldMasterId id="2147483845" r:id="rId3"/>
    <p:sldMasterId id="2147483905" r:id="rId4"/>
    <p:sldMasterId id="2147483929" r:id="rId5"/>
    <p:sldMasterId id="2147483947" r:id="rId6"/>
  </p:sldMasterIdLst>
  <p:notesMasterIdLst>
    <p:notesMasterId r:id="rId30"/>
  </p:notesMasterIdLst>
  <p:sldIdLst>
    <p:sldId id="377" r:id="rId7"/>
    <p:sldId id="386" r:id="rId8"/>
    <p:sldId id="307" r:id="rId9"/>
    <p:sldId id="365" r:id="rId10"/>
    <p:sldId id="367" r:id="rId11"/>
    <p:sldId id="366" r:id="rId12"/>
    <p:sldId id="274" r:id="rId13"/>
    <p:sldId id="368" r:id="rId14"/>
    <p:sldId id="369" r:id="rId15"/>
    <p:sldId id="370" r:id="rId16"/>
    <p:sldId id="380" r:id="rId17"/>
    <p:sldId id="381" r:id="rId18"/>
    <p:sldId id="372" r:id="rId19"/>
    <p:sldId id="382" r:id="rId20"/>
    <p:sldId id="371" r:id="rId21"/>
    <p:sldId id="383" r:id="rId22"/>
    <p:sldId id="373" r:id="rId23"/>
    <p:sldId id="374" r:id="rId24"/>
    <p:sldId id="283" r:id="rId25"/>
    <p:sldId id="375" r:id="rId26"/>
    <p:sldId id="376" r:id="rId27"/>
    <p:sldId id="385" r:id="rId28"/>
    <p:sldId id="298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A8F6FE"/>
    <a:srgbClr val="CE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3988" autoAdjust="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B8B8F-2F93-4E74-8D8F-F9990039C97A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0F949-A4D7-4891-BB22-A7B25BADE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5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586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132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thao</a:t>
            </a:r>
            <a:r>
              <a:rPr lang="en-US" dirty="0"/>
              <a:t> tac</a:t>
            </a:r>
            <a:r>
              <a:rPr lang="en-US" baseline="0" dirty="0"/>
              <a:t> </a:t>
            </a:r>
            <a:r>
              <a:rPr lang="en-US" baseline="0" dirty="0" err="1"/>
              <a:t>viet</a:t>
            </a:r>
            <a:r>
              <a:rPr lang="en-US" baseline="0" dirty="0"/>
              <a:t> bang con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918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915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36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252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973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453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643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24/03/2023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918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24/03/2023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334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24/03/2023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987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24/03/2023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9370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24/03/2023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836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24/03/2023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743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24/03/2023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5784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24/03/2023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803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9137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24/03/2023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3819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24/03/2023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8983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24/03/2023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3740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65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765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165" y="6129866"/>
            <a:ext cx="12768329" cy="746703"/>
          </a:xfrm>
          <a:prstGeom prst="rect">
            <a:avLst/>
          </a:prstGeom>
        </p:spPr>
      </p:pic>
      <p:sp>
        <p:nvSpPr>
          <p:cNvPr id="9" name="五边形 8"/>
          <p:cNvSpPr/>
          <p:nvPr userDrawn="1"/>
        </p:nvSpPr>
        <p:spPr>
          <a:xfrm>
            <a:off x="0" y="203200"/>
            <a:ext cx="677333" cy="474133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677334" y="203201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353801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32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16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59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62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7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8323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20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52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02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00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>
            <a:grpSpLocks/>
          </p:cNvGrpSpPr>
          <p:nvPr userDrawn="1"/>
        </p:nvGrpSpPr>
        <p:grpSpPr bwMode="auto">
          <a:xfrm>
            <a:off x="1" y="208600"/>
            <a:ext cx="427185" cy="497301"/>
            <a:chOff x="0" y="0"/>
            <a:chExt cx="454152" cy="521208"/>
          </a:xfrm>
        </p:grpSpPr>
        <p:sp>
          <p:nvSpPr>
            <p:cNvPr id="3" name="矩形 59"/>
            <p:cNvSpPr>
              <a:spLocks noChangeArrowheads="1"/>
            </p:cNvSpPr>
            <p:nvPr/>
          </p:nvSpPr>
          <p:spPr bwMode="auto">
            <a:xfrm>
              <a:off x="0" y="0"/>
              <a:ext cx="301752" cy="521208"/>
            </a:xfrm>
            <a:prstGeom prst="rect">
              <a:avLst/>
            </a:prstGeom>
            <a:solidFill>
              <a:srgbClr val="FF7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zh-CN" altLang="en-US" sz="1756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  <p:sp>
          <p:nvSpPr>
            <p:cNvPr id="4" name="矩形 60"/>
            <p:cNvSpPr>
              <a:spLocks noChangeArrowheads="1"/>
            </p:cNvSpPr>
            <p:nvPr/>
          </p:nvSpPr>
          <p:spPr bwMode="auto">
            <a:xfrm>
              <a:off x="301752" y="0"/>
              <a:ext cx="152400" cy="52120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zh-CN" altLang="en-US" sz="1756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</p:grpSp>
      <p:sp>
        <p:nvSpPr>
          <p:cNvPr id="5" name="文本框 6"/>
          <p:cNvSpPr>
            <a:spLocks noChangeArrowheads="1"/>
          </p:cNvSpPr>
          <p:nvPr userDrawn="1"/>
        </p:nvSpPr>
        <p:spPr bwMode="auto">
          <a:xfrm>
            <a:off x="494294" y="266791"/>
            <a:ext cx="4132061" cy="37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993" tIns="42996" rIns="85993" bIns="42996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8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  <a:sym typeface="微软雅黑" pitchFamily="34" charset="-122"/>
              </a:rPr>
              <a:t>单击此处添加您要的标题</a:t>
            </a:r>
          </a:p>
        </p:txBody>
      </p:sp>
    </p:spTree>
    <p:extLst>
      <p:ext uri="{BB962C8B-B14F-4D97-AF65-F5344CB8AC3E}">
        <p14:creationId xmlns:p14="http://schemas.microsoft.com/office/powerpoint/2010/main" val="204967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440FC-0B9E-4353-BAD3-61AB2F8C0961}" type="datetimeFigureOut">
              <a:rPr lang="en-GB" smtClean="0"/>
              <a:t>24/03/2023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87DC-2203-4477-BBAE-6BC5AFCA99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7332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0768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9992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2952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008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5127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0982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9632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9578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8542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4573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0314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85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24/03/2023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79522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24/03/2023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4054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24/03/2023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9978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9382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24/03/2023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3893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24/03/2023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62286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24/03/2023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8634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24/03/2023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326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24/03/2023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51651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24/03/2023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0029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24/03/2023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9263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24/03/2023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5854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24/03/2023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98078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24/03/2023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413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1901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24/03/2023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1986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24/03/2023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05982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24/03/2023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9243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24/03/2023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22964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E3F19-0A34-4E83-9AF2-6080DEEA69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EF82-573D-40B3-9336-46FBD8D07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2012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E3F19-0A34-4E83-9AF2-6080DEEA69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EF82-573D-40B3-9336-46FBD8D07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435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E3F19-0A34-4E83-9AF2-6080DEEA69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EF82-573D-40B3-9336-46FBD8D07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3057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E3F19-0A34-4E83-9AF2-6080DEEA69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EF82-573D-40B3-9336-46FBD8D07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0563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E3F19-0A34-4E83-9AF2-6080DEEA69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EF82-573D-40B3-9336-46FBD8D07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7661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E3F19-0A34-4E83-9AF2-6080DEEA69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EF82-573D-40B3-9336-46FBD8D07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5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4709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E3F19-0A34-4E83-9AF2-6080DEEA69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EF82-573D-40B3-9336-46FBD8D07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2336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E3F19-0A34-4E83-9AF2-6080DEEA69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EF82-573D-40B3-9336-46FBD8D07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5969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E3F19-0A34-4E83-9AF2-6080DEEA69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EF82-573D-40B3-9336-46FBD8D07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8661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E3F19-0A34-4E83-9AF2-6080DEEA69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EF82-573D-40B3-9336-46FBD8D07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1948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E3F19-0A34-4E83-9AF2-6080DEEA69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EF82-573D-40B3-9336-46FBD8D07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527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5347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977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A24C6-B4BC-43B1-BBF7-E43B2C586E8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3D29B-0323-4B08-8148-6B0565546A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5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24/03/2023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737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605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959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942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A24C6-B4BC-43B1-BBF7-E43B2C586E8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3D29B-0323-4B08-8148-6B0565546A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765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  <p:sldLayoutId id="2147483942" r:id="rId13"/>
    <p:sldLayoutId id="2147483943" r:id="rId14"/>
    <p:sldLayoutId id="2147483944" r:id="rId15"/>
    <p:sldLayoutId id="2147483945" r:id="rId16"/>
    <p:sldLayoutId id="2147483946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E3F19-0A34-4E83-9AF2-6080DEEA69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CEF82-573D-40B3-9336-46FBD8D07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46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8.xml"/><Relationship Id="rId5" Type="http://schemas.microsoft.com/office/2007/relationships/hdphoto" Target="../media/hdphoto15.wdp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21.wdp"/><Relationship Id="rId18" Type="http://schemas.openxmlformats.org/officeDocument/2006/relationships/image" Target="../media/image46.png"/><Relationship Id="rId26" Type="http://schemas.openxmlformats.org/officeDocument/2006/relationships/image" Target="../media/image50.png"/><Relationship Id="rId3" Type="http://schemas.microsoft.com/office/2007/relationships/hdphoto" Target="../media/hdphoto16.wdp"/><Relationship Id="rId21" Type="http://schemas.microsoft.com/office/2007/relationships/hdphoto" Target="../media/hdphoto25.wdp"/><Relationship Id="rId7" Type="http://schemas.microsoft.com/office/2007/relationships/hdphoto" Target="../media/hdphoto18.wdp"/><Relationship Id="rId12" Type="http://schemas.openxmlformats.org/officeDocument/2006/relationships/image" Target="../media/image43.png"/><Relationship Id="rId17" Type="http://schemas.microsoft.com/office/2007/relationships/hdphoto" Target="../media/hdphoto23.wdp"/><Relationship Id="rId25" Type="http://schemas.microsoft.com/office/2007/relationships/hdphoto" Target="../media/hdphoto27.wdp"/><Relationship Id="rId2" Type="http://schemas.openxmlformats.org/officeDocument/2006/relationships/image" Target="../media/image38.png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0.png"/><Relationship Id="rId11" Type="http://schemas.microsoft.com/office/2007/relationships/hdphoto" Target="../media/hdphoto20.wdp"/><Relationship Id="rId24" Type="http://schemas.openxmlformats.org/officeDocument/2006/relationships/image" Target="../media/image49.png"/><Relationship Id="rId5" Type="http://schemas.microsoft.com/office/2007/relationships/hdphoto" Target="../media/hdphoto17.wdp"/><Relationship Id="rId15" Type="http://schemas.microsoft.com/office/2007/relationships/hdphoto" Target="../media/hdphoto22.wdp"/><Relationship Id="rId23" Type="http://schemas.microsoft.com/office/2007/relationships/hdphoto" Target="../media/hdphoto26.wdp"/><Relationship Id="rId10" Type="http://schemas.openxmlformats.org/officeDocument/2006/relationships/image" Target="../media/image42.png"/><Relationship Id="rId19" Type="http://schemas.microsoft.com/office/2007/relationships/hdphoto" Target="../media/hdphoto24.wdp"/><Relationship Id="rId4" Type="http://schemas.openxmlformats.org/officeDocument/2006/relationships/image" Target="../media/image39.png"/><Relationship Id="rId9" Type="http://schemas.microsoft.com/office/2007/relationships/hdphoto" Target="../media/hdphoto19.wdp"/><Relationship Id="rId14" Type="http://schemas.openxmlformats.org/officeDocument/2006/relationships/image" Target="../media/image44.png"/><Relationship Id="rId22" Type="http://schemas.openxmlformats.org/officeDocument/2006/relationships/image" Target="../media/image48.png"/><Relationship Id="rId27" Type="http://schemas.microsoft.com/office/2007/relationships/hdphoto" Target="../media/hdphoto28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55.png"/><Relationship Id="rId12" Type="http://schemas.microsoft.com/office/2007/relationships/hdphoto" Target="../media/hdphoto3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9.wdp"/><Relationship Id="rId11" Type="http://schemas.openxmlformats.org/officeDocument/2006/relationships/image" Target="../media/image57.png"/><Relationship Id="rId5" Type="http://schemas.openxmlformats.org/officeDocument/2006/relationships/image" Target="../media/image54.png"/><Relationship Id="rId10" Type="http://schemas.microsoft.com/office/2007/relationships/hdphoto" Target="../media/hdphoto31.wdp"/><Relationship Id="rId4" Type="http://schemas.openxmlformats.org/officeDocument/2006/relationships/image" Target="../media/image53.png"/><Relationship Id="rId9" Type="http://schemas.openxmlformats.org/officeDocument/2006/relationships/image" Target="../media/image56.png"/><Relationship Id="rId1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13" Type="http://schemas.openxmlformats.org/officeDocument/2006/relationships/image" Target="../media/image64.png"/><Relationship Id="rId18" Type="http://schemas.microsoft.com/office/2007/relationships/hdphoto" Target="../media/hdphoto38.wdp"/><Relationship Id="rId3" Type="http://schemas.openxmlformats.org/officeDocument/2006/relationships/image" Target="../media/image61.png"/><Relationship Id="rId7" Type="http://schemas.openxmlformats.org/officeDocument/2006/relationships/image" Target="../media/image56.png"/><Relationship Id="rId12" Type="http://schemas.microsoft.com/office/2007/relationships/hdphoto" Target="../media/hdphoto35.wdp"/><Relationship Id="rId17" Type="http://schemas.openxmlformats.org/officeDocument/2006/relationships/image" Target="../media/image66.png"/><Relationship Id="rId2" Type="http://schemas.openxmlformats.org/officeDocument/2006/relationships/image" Target="../media/image60.png"/><Relationship Id="rId16" Type="http://schemas.microsoft.com/office/2007/relationships/hdphoto" Target="../media/hdphoto37.wdp"/><Relationship Id="rId1" Type="http://schemas.openxmlformats.org/officeDocument/2006/relationships/slideLayout" Target="../slideLayouts/slideLayout65.xml"/><Relationship Id="rId6" Type="http://schemas.microsoft.com/office/2007/relationships/hdphoto" Target="../media/hdphoto30.wdp"/><Relationship Id="rId11" Type="http://schemas.openxmlformats.org/officeDocument/2006/relationships/image" Target="../media/image63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microsoft.com/office/2007/relationships/hdphoto" Target="../media/hdphoto34.wdp"/><Relationship Id="rId4" Type="http://schemas.microsoft.com/office/2007/relationships/hdphoto" Target="../media/hdphoto33.wdp"/><Relationship Id="rId9" Type="http://schemas.openxmlformats.org/officeDocument/2006/relationships/image" Target="../media/image62.png"/><Relationship Id="rId14" Type="http://schemas.microsoft.com/office/2007/relationships/hdphoto" Target="../media/hdphoto36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6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microsoft.com/office/2007/relationships/hdphoto" Target="../media/hdphoto8.wdp"/><Relationship Id="rId2" Type="http://schemas.openxmlformats.org/officeDocument/2006/relationships/image" Target="../media/image14.jpeg"/><Relationship Id="rId16" Type="http://schemas.microsoft.com/office/2007/relationships/hdphoto" Target="../media/hdphoto10.wdp"/><Relationship Id="rId1" Type="http://schemas.openxmlformats.org/officeDocument/2006/relationships/slideLayout" Target="../slideLayouts/slideLayout48.xml"/><Relationship Id="rId6" Type="http://schemas.microsoft.com/office/2007/relationships/hdphoto" Target="../media/hdphoto5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8.png"/><Relationship Id="rId14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8.xml"/><Relationship Id="rId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8.xml"/><Relationship Id="rId6" Type="http://schemas.microsoft.com/office/2007/relationships/hdphoto" Target="../media/hdphoto12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n on рамки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98" y="3622"/>
            <a:ext cx="12204540" cy="686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455938" y="1534061"/>
            <a:ext cx="10047877" cy="4372374"/>
          </a:xfrm>
          <a:prstGeom prst="rect">
            <a:avLst/>
          </a:prstGeom>
          <a:noFill/>
        </p:spPr>
        <p:txBody>
          <a:bodyPr wrap="square" lIns="123848" tIns="61924" rIns="123848" bIns="61924">
            <a:spAutoFit/>
          </a:bodyPr>
          <a:lstStyle/>
          <a:p>
            <a:pPr marL="0" marR="0" lvl="0" indent="0" algn="ctr" defTabSz="1295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</a:rPr>
              <a:t>Môn</a:t>
            </a:r>
            <a:r>
              <a:rPr kumimoji="0" lang="en-US" sz="13800" b="1" i="0" u="none" strike="noStrike" kern="1200" cap="none" spc="0" normalizeH="0" baseline="0" noProof="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13800" b="1" i="0" u="none" strike="noStrike" kern="1200" cap="none" spc="0" normalizeH="0" baseline="0" noProof="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</a:rPr>
              <a:t>Toán</a:t>
            </a:r>
            <a:r>
              <a:rPr kumimoji="0" lang="en-US" sz="13800" b="1" i="0" u="none" strike="noStrike" kern="1200" cap="none" spc="0" normalizeH="0" baseline="0" noProof="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</a:p>
          <a:p>
            <a:pPr marL="0" marR="0" lvl="0" indent="0" algn="ctr" defTabSz="1295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0000FF"/>
                </a:solidFill>
                <a:latin typeface="HP001 4 hàng" panose="020B0603050302020204" pitchFamily="34" charset="0"/>
              </a:rPr>
              <a:t>Lớp</a:t>
            </a:r>
            <a:r>
              <a:rPr lang="en-US" sz="138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0000FF"/>
                </a:solidFill>
                <a:latin typeface="HP001 4 hàng" panose="020B0603050302020204" pitchFamily="34" charset="0"/>
              </a:rPr>
              <a:t> 1</a:t>
            </a:r>
            <a:endParaRPr kumimoji="0" lang="en-US" sz="138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59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lowchart: Connector 14"/>
          <p:cNvSpPr/>
          <p:nvPr/>
        </p:nvSpPr>
        <p:spPr>
          <a:xfrm>
            <a:off x="6576166" y="1357036"/>
            <a:ext cx="4828441" cy="3754286"/>
          </a:xfrm>
          <a:prstGeom prst="flowChartConnector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/>
          <p:cNvSpPr/>
          <p:nvPr/>
        </p:nvSpPr>
        <p:spPr>
          <a:xfrm>
            <a:off x="743043" y="1531777"/>
            <a:ext cx="4412768" cy="3409812"/>
          </a:xfrm>
          <a:prstGeom prst="flowChartConnector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615487" y="586476"/>
            <a:ext cx="969787" cy="953214"/>
            <a:chOff x="326571" y="287383"/>
            <a:chExt cx="969787" cy="953214"/>
          </a:xfrm>
          <a:solidFill>
            <a:schemeClr val="accent4">
              <a:lumMod val="75000"/>
            </a:schemeClr>
          </a:solidFill>
        </p:grpSpPr>
        <p:sp>
          <p:nvSpPr>
            <p:cNvPr id="5" name="Isosceles Triangle 4"/>
            <p:cNvSpPr/>
            <p:nvPr/>
          </p:nvSpPr>
          <p:spPr>
            <a:xfrm>
              <a:off x="326571" y="287383"/>
              <a:ext cx="969787" cy="836023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0" dirty="0">
                <a:latin typeface="VNI-Avo" pitchFamily="2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41197" y="378823"/>
              <a:ext cx="540533" cy="86177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5000" dirty="0">
                  <a:solidFill>
                    <a:schemeClr val="bg1"/>
                  </a:solidFill>
                  <a:latin typeface="VNI-Avo" pitchFamily="2" charset="0"/>
                </a:rPr>
                <a:t>1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662757" y="645071"/>
            <a:ext cx="927463" cy="927463"/>
            <a:chOff x="1188720" y="1828800"/>
            <a:chExt cx="927463" cy="927463"/>
          </a:xfrm>
        </p:grpSpPr>
        <p:sp>
          <p:nvSpPr>
            <p:cNvPr id="8" name="Oval 7"/>
            <p:cNvSpPr/>
            <p:nvPr/>
          </p:nvSpPr>
          <p:spPr>
            <a:xfrm>
              <a:off x="1188720" y="1828800"/>
              <a:ext cx="927463" cy="92746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37300" y="1828800"/>
              <a:ext cx="630301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dirty="0">
                  <a:latin typeface="VNI-Avo" pitchFamily="2" charset="0"/>
                </a:rPr>
                <a:t>a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39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5" t="6237"/>
          <a:stretch/>
        </p:blipFill>
        <p:spPr>
          <a:xfrm>
            <a:off x="754611" y="1711749"/>
            <a:ext cx="4154183" cy="29326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62628" y="4825561"/>
            <a:ext cx="35381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1 + 1 = 2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036" r="898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291" y="1711749"/>
            <a:ext cx="5116220" cy="298120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282907" y="5064258"/>
            <a:ext cx="35381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1 + 2 = 3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788711" y="586476"/>
            <a:ext cx="927463" cy="927463"/>
            <a:chOff x="1188720" y="1828800"/>
            <a:chExt cx="927463" cy="927463"/>
          </a:xfrm>
        </p:grpSpPr>
        <p:sp>
          <p:nvSpPr>
            <p:cNvPr id="17" name="Oval 16"/>
            <p:cNvSpPr/>
            <p:nvPr/>
          </p:nvSpPr>
          <p:spPr>
            <a:xfrm>
              <a:off x="1188720" y="1828800"/>
              <a:ext cx="927463" cy="92746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337300" y="1828800"/>
              <a:ext cx="623889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dirty="0">
                  <a:latin typeface="VNI-Avo" pitchFamily="2" charset="0"/>
                </a:rPr>
                <a:t>b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177287" y="5064961"/>
            <a:ext cx="35381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2 + 1 = 3 </a:t>
            </a:r>
          </a:p>
        </p:txBody>
      </p:sp>
    </p:spTree>
    <p:extLst>
      <p:ext uri="{BB962C8B-B14F-4D97-AF65-F5344CB8AC3E}">
        <p14:creationId xmlns:p14="http://schemas.microsoft.com/office/powerpoint/2010/main" val="80288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3" grpId="1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021-2022\dạy online\tuần 11\z2954324300866_82e6de14708b1539f224de7a05c645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967" y="0"/>
            <a:ext cx="571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D97C32-DC6C-4C88-B44B-D221ED2BB416}"/>
              </a:ext>
            </a:extLst>
          </p:cNvPr>
          <p:cNvSpPr txBox="1"/>
          <p:nvPr/>
        </p:nvSpPr>
        <p:spPr>
          <a:xfrm>
            <a:off x="8702287" y="5110002"/>
            <a:ext cx="2103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alibri"/>
              </a:rPr>
              <a:t>Trang 58, 60</a:t>
            </a:r>
          </a:p>
        </p:txBody>
      </p:sp>
    </p:spTree>
    <p:extLst>
      <p:ext uri="{BB962C8B-B14F-4D97-AF65-F5344CB8AC3E}">
        <p14:creationId xmlns:p14="http://schemas.microsoft.com/office/powerpoint/2010/main" val="31698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021-2022\dạy online\tuần 11\z2954324305444_f37742ad332cbc29e1f98181266301b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779" y="0"/>
            <a:ext cx="72333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5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0" t="-164" r="270" b="9757"/>
          <a:stretch/>
        </p:blipFill>
        <p:spPr>
          <a:xfrm>
            <a:off x="591014" y="0"/>
            <a:ext cx="11708781" cy="6930305"/>
          </a:xfrm>
        </p:spPr>
      </p:pic>
      <p:sp>
        <p:nvSpPr>
          <p:cNvPr id="7" name="Rectangle 6"/>
          <p:cNvSpPr/>
          <p:nvPr/>
        </p:nvSpPr>
        <p:spPr>
          <a:xfrm>
            <a:off x="1086953" y="2574402"/>
            <a:ext cx="274305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cap="none" spc="0" dirty="0">
                <a:ln/>
                <a:solidFill>
                  <a:srgbClr val="FFFF00"/>
                </a:solidFill>
                <a:effectLst/>
                <a:latin typeface="VNI-Avo" pitchFamily="2" charset="0"/>
              </a:rPr>
              <a:t>VBT/58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121666"/>
              </p:ext>
            </p:extLst>
          </p:nvPr>
        </p:nvGraphicFramePr>
        <p:xfrm>
          <a:off x="2598235" y="3678135"/>
          <a:ext cx="7281746" cy="1463040"/>
        </p:xfrm>
        <a:graphic>
          <a:graphicData uri="http://schemas.openxmlformats.org/drawingml/2006/table">
            <a:tbl>
              <a:tblPr firstRow="1" bandRow="1"/>
              <a:tblGrid>
                <a:gridCol w="1428241">
                  <a:extLst>
                    <a:ext uri="{9D8B030D-6E8A-4147-A177-3AD203B41FA5}">
                      <a16:colId xmlns:a16="http://schemas.microsoft.com/office/drawing/2014/main" val="2515857413"/>
                    </a:ext>
                  </a:extLst>
                </a:gridCol>
                <a:gridCol w="1445310">
                  <a:extLst>
                    <a:ext uri="{9D8B030D-6E8A-4147-A177-3AD203B41FA5}">
                      <a16:colId xmlns:a16="http://schemas.microsoft.com/office/drawing/2014/main" val="3071628621"/>
                    </a:ext>
                  </a:extLst>
                </a:gridCol>
                <a:gridCol w="1445310">
                  <a:extLst>
                    <a:ext uri="{9D8B030D-6E8A-4147-A177-3AD203B41FA5}">
                      <a16:colId xmlns:a16="http://schemas.microsoft.com/office/drawing/2014/main" val="1586421134"/>
                    </a:ext>
                  </a:extLst>
                </a:gridCol>
                <a:gridCol w="1517575">
                  <a:extLst>
                    <a:ext uri="{9D8B030D-6E8A-4147-A177-3AD203B41FA5}">
                      <a16:colId xmlns:a16="http://schemas.microsoft.com/office/drawing/2014/main" val="3668830367"/>
                    </a:ext>
                  </a:extLst>
                </a:gridCol>
                <a:gridCol w="1445310">
                  <a:extLst>
                    <a:ext uri="{9D8B030D-6E8A-4147-A177-3AD203B41FA5}">
                      <a16:colId xmlns:a16="http://schemas.microsoft.com/office/drawing/2014/main" val="760477877"/>
                    </a:ext>
                  </a:extLst>
                </a:gridCol>
              </a:tblGrid>
              <a:tr h="3544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9832486"/>
                  </a:ext>
                </a:extLst>
              </a:tr>
              <a:tr h="3544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2269371"/>
                  </a:ext>
                </a:extLst>
              </a:tr>
              <a:tr h="3544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487246"/>
                  </a:ext>
                </a:extLst>
              </a:tr>
              <a:tr h="3544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559988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421743" y="3644233"/>
            <a:ext cx="112883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dirty="0">
                <a:latin typeface="VNI-Avo" pitchFamily="2" charset="0"/>
              </a:rPr>
              <a:t>+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12259" y="3633612"/>
            <a:ext cx="112883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dirty="0">
                <a:latin typeface="VNI-Avo" pitchFamily="2" charset="0"/>
              </a:rPr>
              <a:t>+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258338" y="3678136"/>
            <a:ext cx="838091" cy="882646"/>
            <a:chOff x="1188720" y="1828800"/>
            <a:chExt cx="927463" cy="927463"/>
          </a:xfrm>
        </p:grpSpPr>
        <p:sp>
          <p:nvSpPr>
            <p:cNvPr id="13" name="Oval 12"/>
            <p:cNvSpPr/>
            <p:nvPr/>
          </p:nvSpPr>
          <p:spPr>
            <a:xfrm>
              <a:off x="1188720" y="1828800"/>
              <a:ext cx="927463" cy="927463"/>
            </a:xfrm>
            <a:prstGeom prst="ellips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337300" y="1828800"/>
              <a:ext cx="598174" cy="9055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Avo" pitchFamily="2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414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2021-2022\dạy online\tuần 11\z2954324305444_f37742ad332cbc29e1f98181266301b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2"/>
          <a:stretch/>
        </p:blipFill>
        <p:spPr bwMode="auto">
          <a:xfrm>
            <a:off x="2523262" y="0"/>
            <a:ext cx="75049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76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8476" y="85340"/>
            <a:ext cx="809059" cy="830819"/>
            <a:chOff x="1188720" y="1828800"/>
            <a:chExt cx="927463" cy="957783"/>
          </a:xfrm>
        </p:grpSpPr>
        <p:sp>
          <p:nvSpPr>
            <p:cNvPr id="11" name="Oval 10"/>
            <p:cNvSpPr/>
            <p:nvPr/>
          </p:nvSpPr>
          <p:spPr>
            <a:xfrm>
              <a:off x="1188720" y="1828800"/>
              <a:ext cx="927463" cy="927463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37299" y="1828800"/>
              <a:ext cx="602996" cy="957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</a:rPr>
                <a:t>2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-44994" y="766742"/>
            <a:ext cx="8498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a)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888327" y="46312"/>
            <a:ext cx="6232684" cy="1496697"/>
            <a:chOff x="147262" y="1125891"/>
            <a:chExt cx="6475387" cy="1496697"/>
          </a:xfrm>
        </p:grpSpPr>
        <p:pic>
          <p:nvPicPr>
            <p:cNvPr id="4098" name="Picture 2" descr="Cars Cartoon png download - 678*600 - Free Transparent Car png Download. -  CleanPNG / Kiss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77" t="15218" r="15118" b="16683"/>
            <a:stretch/>
          </p:blipFill>
          <p:spPr bwMode="auto">
            <a:xfrm>
              <a:off x="163933" y="1373448"/>
              <a:ext cx="1584774" cy="1020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ounded Rectangle 13"/>
            <p:cNvSpPr/>
            <p:nvPr/>
          </p:nvSpPr>
          <p:spPr>
            <a:xfrm>
              <a:off x="147262" y="1125891"/>
              <a:ext cx="6475387" cy="149669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2" descr="Cars Cartoon png download - 678*600 - Free Transparent Car png Download. -  CleanPNG / Kiss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77" t="15218" r="15118" b="16683"/>
            <a:stretch/>
          </p:blipFill>
          <p:spPr bwMode="auto">
            <a:xfrm>
              <a:off x="1748707" y="1373448"/>
              <a:ext cx="1584774" cy="1020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Cars Cartoon png download - 678*600 - Free Transparent Car png Download. -  CleanPNG / Kiss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77" t="15218" r="15118" b="16683"/>
            <a:stretch/>
          </p:blipFill>
          <p:spPr bwMode="auto">
            <a:xfrm>
              <a:off x="3333481" y="1364012"/>
              <a:ext cx="1584774" cy="1020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Cars Cartoon png download - 678*600 - Free Transparent Car png Download. -  CleanPNG / Kiss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77" t="15218" r="15118" b="16683"/>
            <a:stretch/>
          </p:blipFill>
          <p:spPr bwMode="auto">
            <a:xfrm>
              <a:off x="4975720" y="1364012"/>
              <a:ext cx="1584774" cy="1020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8808695" y="39486"/>
            <a:ext cx="3127591" cy="1496697"/>
            <a:chOff x="2031570" y="1125890"/>
            <a:chExt cx="3127591" cy="1496697"/>
          </a:xfrm>
        </p:grpSpPr>
        <p:sp>
          <p:nvSpPr>
            <p:cNvPr id="25" name="Rounded Rectangle 24"/>
            <p:cNvSpPr/>
            <p:nvPr/>
          </p:nvSpPr>
          <p:spPr>
            <a:xfrm>
              <a:off x="2031570" y="1125890"/>
              <a:ext cx="3127591" cy="149669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" descr="Cars Cartoon png download - 678*600 - Free Transparent Car png Download. -  CleanPNG / Kiss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77" t="15218" r="15118" b="16683"/>
            <a:stretch/>
          </p:blipFill>
          <p:spPr bwMode="auto">
            <a:xfrm flipH="1">
              <a:off x="2072747" y="1459037"/>
              <a:ext cx="1519685" cy="1020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Cars Cartoon png download - 678*600 - Free Transparent Car png Download. -  CleanPNG / Kiss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77" t="15218" r="15118" b="16683"/>
            <a:stretch/>
          </p:blipFill>
          <p:spPr bwMode="auto">
            <a:xfrm flipH="1">
              <a:off x="3684465" y="1399883"/>
              <a:ext cx="1400031" cy="1020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TextBox 28"/>
          <p:cNvSpPr txBox="1"/>
          <p:nvPr/>
        </p:nvSpPr>
        <p:spPr>
          <a:xfrm>
            <a:off x="6905514" y="2467008"/>
            <a:ext cx="18261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VNI-Avo" pitchFamily="2" charset="0"/>
              </a:rPr>
              <a:t>5+2=7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476" y="4504077"/>
            <a:ext cx="8498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c)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85845" y="1790566"/>
            <a:ext cx="6194457" cy="2412764"/>
            <a:chOff x="694102" y="2199737"/>
            <a:chExt cx="6085839" cy="2629193"/>
          </a:xfrm>
        </p:grpSpPr>
        <p:pic>
          <p:nvPicPr>
            <p:cNvPr id="4100" name="Picture 4" descr="Double 11 logistics delivery truck cartoon element png image_picture free  download 401650293_lovepik.com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58" t="14394" r="7627" b="16656"/>
            <a:stretch/>
          </p:blipFill>
          <p:spPr bwMode="auto">
            <a:xfrm flipH="1">
              <a:off x="2023493" y="2234361"/>
              <a:ext cx="1437728" cy="1409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ounded Rectangle 31"/>
            <p:cNvSpPr/>
            <p:nvPr/>
          </p:nvSpPr>
          <p:spPr>
            <a:xfrm>
              <a:off x="694102" y="2355972"/>
              <a:ext cx="6085839" cy="226063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4" descr="Double 11 logistics delivery truck cartoon element png image_picture free  download 401650293_lovepik.com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58" t="14394" r="7627" b="16656"/>
            <a:stretch/>
          </p:blipFill>
          <p:spPr bwMode="auto">
            <a:xfrm flipH="1">
              <a:off x="3768284" y="2199737"/>
              <a:ext cx="1600021" cy="1517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Double 11 logistics delivery truck cartoon element png image_picture free  download 401650293_lovepik.com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58" t="14394" r="7627" b="16656"/>
            <a:stretch/>
          </p:blipFill>
          <p:spPr bwMode="auto">
            <a:xfrm flipH="1">
              <a:off x="2846454" y="3356088"/>
              <a:ext cx="1961464" cy="1444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 descr="Double 11 logistics delivery truck cartoon element png image_picture free  download 401650293_lovepik.com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58" t="14394" r="7627" b="16656"/>
            <a:stretch/>
          </p:blipFill>
          <p:spPr bwMode="auto">
            <a:xfrm flipH="1">
              <a:off x="4514520" y="3317980"/>
              <a:ext cx="1627231" cy="1510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4" descr="Double 11 logistics delivery truck cartoon element png image_picture free  download 401650293_lovepik.com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58" t="14394" r="7627" b="16656"/>
            <a:stretch/>
          </p:blipFill>
          <p:spPr bwMode="auto">
            <a:xfrm flipH="1">
              <a:off x="1096513" y="3250361"/>
              <a:ext cx="1612687" cy="1374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oup 37"/>
          <p:cNvGrpSpPr/>
          <p:nvPr/>
        </p:nvGrpSpPr>
        <p:grpSpPr>
          <a:xfrm>
            <a:off x="8808695" y="1836319"/>
            <a:ext cx="3127591" cy="2269785"/>
            <a:chOff x="3661742" y="2249595"/>
            <a:chExt cx="3118199" cy="2473387"/>
          </a:xfrm>
        </p:grpSpPr>
        <p:sp>
          <p:nvSpPr>
            <p:cNvPr id="40" name="Rounded Rectangle 39"/>
            <p:cNvSpPr/>
            <p:nvPr/>
          </p:nvSpPr>
          <p:spPr>
            <a:xfrm>
              <a:off x="3661742" y="2355972"/>
              <a:ext cx="3118199" cy="226063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" descr="Double 11 logistics delivery truck cartoon element png image_picture free  download 401650293_lovepik.com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58" t="14394" r="7627" b="16656"/>
            <a:stretch/>
          </p:blipFill>
          <p:spPr bwMode="auto">
            <a:xfrm>
              <a:off x="3661742" y="2249595"/>
              <a:ext cx="1817649" cy="1517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4" descr="Double 11 logistics delivery truck cartoon element png image_picture free  download 401650293_lovepik.com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58" t="14394" r="7627" b="16656"/>
            <a:stretch/>
          </p:blipFill>
          <p:spPr bwMode="auto">
            <a:xfrm>
              <a:off x="4629971" y="3348829"/>
              <a:ext cx="1646450" cy="1374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5" name="TextBox 44"/>
          <p:cNvSpPr txBox="1"/>
          <p:nvPr/>
        </p:nvSpPr>
        <p:spPr>
          <a:xfrm>
            <a:off x="7082486" y="403113"/>
            <a:ext cx="18261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VNI-Avo" pitchFamily="2" charset="0"/>
              </a:rPr>
              <a:t>4+2=6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-48615" y="2346053"/>
            <a:ext cx="8498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b)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685845" y="4367222"/>
            <a:ext cx="4566379" cy="1976454"/>
            <a:chOff x="685845" y="4269133"/>
            <a:chExt cx="4566379" cy="2074543"/>
          </a:xfrm>
        </p:grpSpPr>
        <p:pic>
          <p:nvPicPr>
            <p:cNvPr id="4102" name="Picture 6" descr="Tuk tuk in thailand Royalty Free Vector Image - VectorStock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9504" b="88279" l="5137" r="98858">
                          <a14:foregroundMark x1="29909" y1="20275" x2="32078" y2="52904"/>
                          <a14:foregroundMark x1="18607" y1="54065" x2="30251" y2="29356"/>
                          <a14:foregroundMark x1="14269" y1="52693" x2="25685" y2="37592"/>
                          <a14:foregroundMark x1="15183" y1="46990" x2="39155" y2="50686"/>
                          <a14:foregroundMark x1="17922" y1="47518" x2="32991" y2="15734"/>
                          <a14:foregroundMark x1="29909" y1="19747" x2="41553" y2="39599"/>
                          <a14:foregroundMark x1="30822" y1="19430" x2="36301" y2="20908"/>
                          <a14:foregroundMark x1="14612" y1="44667" x2="17009" y2="50686"/>
                          <a14:foregroundMark x1="57192" y1="50686" x2="73402" y2="24604"/>
                          <a14:foregroundMark x1="25913" y1="52693" x2="81963" y2="16367"/>
                          <a14:foregroundMark x1="22603" y1="26294" x2="98858" y2="69694"/>
                          <a14:foregroundMark x1="50457" y1="68004" x2="96689" y2="63992"/>
                          <a14:foregroundMark x1="75571" y1="46357" x2="95434" y2="16367"/>
                          <a14:foregroundMark x1="62100" y1="64520" x2="97603" y2="42133"/>
                          <a14:foregroundMark x1="67922" y1="58289" x2="87215" y2="31045"/>
                          <a14:foregroundMark x1="65411" y1="27138" x2="92694" y2="50053"/>
                          <a14:foregroundMark x1="92694" y1="47518" x2="92352" y2="24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4" t="13509" r="2396" b="19563"/>
            <a:stretch/>
          </p:blipFill>
          <p:spPr bwMode="auto">
            <a:xfrm>
              <a:off x="833565" y="4411847"/>
              <a:ext cx="1963958" cy="1789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Rounded Rectangle 47"/>
            <p:cNvSpPr/>
            <p:nvPr/>
          </p:nvSpPr>
          <p:spPr>
            <a:xfrm>
              <a:off x="685845" y="4269133"/>
              <a:ext cx="4566379" cy="207454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6" descr="Tuk tuk in thailand Royalty Free Vector Image - VectorStock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504" b="88279" l="5137" r="98858">
                          <a14:foregroundMark x1="29909" y1="20275" x2="32078" y2="52904"/>
                          <a14:foregroundMark x1="18607" y1="54065" x2="30251" y2="29356"/>
                          <a14:foregroundMark x1="14269" y1="52693" x2="25685" y2="37592"/>
                          <a14:foregroundMark x1="15183" y1="46990" x2="39155" y2="50686"/>
                          <a14:foregroundMark x1="17922" y1="47518" x2="32991" y2="15734"/>
                          <a14:foregroundMark x1="29909" y1="19747" x2="41553" y2="39599"/>
                          <a14:foregroundMark x1="30822" y1="19430" x2="36301" y2="20908"/>
                          <a14:foregroundMark x1="14612" y1="44667" x2="17009" y2="50686"/>
                          <a14:foregroundMark x1="57192" y1="50686" x2="73402" y2="24604"/>
                          <a14:foregroundMark x1="25913" y1="52693" x2="81963" y2="16367"/>
                          <a14:foregroundMark x1="22603" y1="26294" x2="98858" y2="69694"/>
                          <a14:foregroundMark x1="50457" y1="68004" x2="96689" y2="63992"/>
                          <a14:foregroundMark x1="75571" y1="46357" x2="95434" y2="16367"/>
                          <a14:foregroundMark x1="62100" y1="64520" x2="97603" y2="42133"/>
                          <a14:foregroundMark x1="67922" y1="58289" x2="87215" y2="31045"/>
                          <a14:foregroundMark x1="65411" y1="27138" x2="92694" y2="50053"/>
                          <a14:foregroundMark x1="92694" y1="47518" x2="92352" y2="24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4" t="13509" r="2396" b="19563"/>
            <a:stretch/>
          </p:blipFill>
          <p:spPr bwMode="auto">
            <a:xfrm>
              <a:off x="2900214" y="4440661"/>
              <a:ext cx="1829360" cy="1789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/>
          <p:cNvGrpSpPr/>
          <p:nvPr/>
        </p:nvGrpSpPr>
        <p:grpSpPr>
          <a:xfrm>
            <a:off x="8073483" y="4367222"/>
            <a:ext cx="3862803" cy="2055880"/>
            <a:chOff x="8073483" y="4367222"/>
            <a:chExt cx="3862803" cy="1953298"/>
          </a:xfrm>
        </p:grpSpPr>
        <p:sp>
          <p:nvSpPr>
            <p:cNvPr id="50" name="Rounded Rectangle 49"/>
            <p:cNvSpPr/>
            <p:nvPr/>
          </p:nvSpPr>
          <p:spPr>
            <a:xfrm>
              <a:off x="8073483" y="4367222"/>
              <a:ext cx="3862803" cy="195329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Picture 6" descr="Tuk tuk in thailand Royalty Free Vector Image - VectorStock"/>
            <p:cNvPicPr>
              <a:picLocks noChangeAspect="1" noChangeArrowheads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9504" b="88279" l="5137" r="98858">
                          <a14:foregroundMark x1="29909" y1="20275" x2="32078" y2="52904"/>
                          <a14:foregroundMark x1="18607" y1="54065" x2="30251" y2="29356"/>
                          <a14:foregroundMark x1="14269" y1="52693" x2="25685" y2="37592"/>
                          <a14:foregroundMark x1="15183" y1="46990" x2="39155" y2="50686"/>
                          <a14:foregroundMark x1="17922" y1="47518" x2="32991" y2="15734"/>
                          <a14:foregroundMark x1="29909" y1="19747" x2="41553" y2="39599"/>
                          <a14:foregroundMark x1="30822" y1="19430" x2="36301" y2="20908"/>
                          <a14:foregroundMark x1="14612" y1="44667" x2="17009" y2="50686"/>
                          <a14:foregroundMark x1="57192" y1="50686" x2="73402" y2="24604"/>
                          <a14:foregroundMark x1="25913" y1="52693" x2="81963" y2="16367"/>
                          <a14:foregroundMark x1="22603" y1="26294" x2="98858" y2="69694"/>
                          <a14:foregroundMark x1="50457" y1="68004" x2="96689" y2="63992"/>
                          <a14:foregroundMark x1="75571" y1="46357" x2="95434" y2="16367"/>
                          <a14:foregroundMark x1="62100" y1="64520" x2="97603" y2="42133"/>
                          <a14:foregroundMark x1="67922" y1="58289" x2="87215" y2="31045"/>
                          <a14:foregroundMark x1="65411" y1="27138" x2="92694" y2="50053"/>
                          <a14:foregroundMark x1="92694" y1="47518" x2="92352" y2="24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4" t="13509" r="2396" b="19563"/>
            <a:stretch/>
          </p:blipFill>
          <p:spPr bwMode="auto">
            <a:xfrm flipH="1">
              <a:off x="9970353" y="4502121"/>
              <a:ext cx="1723518" cy="1542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6" descr="Tuk tuk in thailand Royalty Free Vector Image - VectorStock"/>
            <p:cNvPicPr>
              <a:picLocks noChangeAspect="1" noChangeArrowheads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9504" b="88279" l="5137" r="98858">
                          <a14:foregroundMark x1="29909" y1="20275" x2="32078" y2="52904"/>
                          <a14:foregroundMark x1="18607" y1="54065" x2="30251" y2="29356"/>
                          <a14:foregroundMark x1="14269" y1="52693" x2="25685" y2="37592"/>
                          <a14:foregroundMark x1="15183" y1="46990" x2="39155" y2="50686"/>
                          <a14:foregroundMark x1="17922" y1="47518" x2="32991" y2="15734"/>
                          <a14:foregroundMark x1="29909" y1="19747" x2="41553" y2="39599"/>
                          <a14:foregroundMark x1="30822" y1="19430" x2="36301" y2="20908"/>
                          <a14:foregroundMark x1="14612" y1="44667" x2="17009" y2="50686"/>
                          <a14:foregroundMark x1="57192" y1="50686" x2="73402" y2="24604"/>
                          <a14:foregroundMark x1="25913" y1="52693" x2="81963" y2="16367"/>
                          <a14:foregroundMark x1="22603" y1="26294" x2="98858" y2="69694"/>
                          <a14:foregroundMark x1="50457" y1="68004" x2="96689" y2="63992"/>
                          <a14:foregroundMark x1="75571" y1="46357" x2="95434" y2="16367"/>
                          <a14:foregroundMark x1="62100" y1="64520" x2="97603" y2="42133"/>
                          <a14:foregroundMark x1="67922" y1="58289" x2="87215" y2="31045"/>
                          <a14:foregroundMark x1="65411" y1="27138" x2="92694" y2="50053"/>
                          <a14:foregroundMark x1="92694" y1="47518" x2="92352" y2="24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4" t="13509" r="2396" b="19563"/>
            <a:stretch/>
          </p:blipFill>
          <p:spPr bwMode="auto">
            <a:xfrm flipH="1">
              <a:off x="8246835" y="4572474"/>
              <a:ext cx="1723518" cy="1542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6" name="TextBox 55"/>
          <p:cNvSpPr txBox="1"/>
          <p:nvPr/>
        </p:nvSpPr>
        <p:spPr>
          <a:xfrm>
            <a:off x="5749783" y="4970727"/>
            <a:ext cx="18261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VNI-Avo" pitchFamily="2" charset="0"/>
              </a:rPr>
              <a:t>2+2=4</a:t>
            </a:r>
          </a:p>
        </p:txBody>
      </p:sp>
    </p:spTree>
    <p:extLst>
      <p:ext uri="{BB962C8B-B14F-4D97-AF65-F5344CB8AC3E}">
        <p14:creationId xmlns:p14="http://schemas.microsoft.com/office/powerpoint/2010/main" val="177636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45" grpId="0"/>
      <p:bldP spid="47" grpId="0"/>
      <p:bldP spid="5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D:\2021-2022\dạy online\tuần 11\z2954324293729_7378b535e39bba331deceaa9d95bc8d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328613"/>
            <a:ext cx="11830050" cy="620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7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8476" y="85341"/>
            <a:ext cx="809059" cy="861774"/>
            <a:chOff x="1188720" y="1828800"/>
            <a:chExt cx="927463" cy="993468"/>
          </a:xfrm>
        </p:grpSpPr>
        <p:sp>
          <p:nvSpPr>
            <p:cNvPr id="6" name="Oval 5"/>
            <p:cNvSpPr/>
            <p:nvPr/>
          </p:nvSpPr>
          <p:spPr>
            <a:xfrm>
              <a:off x="1188720" y="1828800"/>
              <a:ext cx="927463" cy="927463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337299" y="1828800"/>
              <a:ext cx="602996" cy="993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kern="0" dirty="0">
                  <a:solidFill>
                    <a:prstClr val="black"/>
                  </a:solidFill>
                  <a:latin typeface="VNI-Avo" pitchFamily="2" charset="0"/>
                </a:rPr>
                <a:t>4</a:t>
              </a:r>
              <a:endPara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977146" y="85341"/>
            <a:ext cx="3954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7030A0"/>
                </a:solidFill>
                <a:latin typeface="VNI-Avo" pitchFamily="2" charset="0"/>
              </a:rPr>
              <a:t>Laøm</a:t>
            </a:r>
            <a:r>
              <a:rPr lang="en-US" sz="4000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VNI-Avo" pitchFamily="2" charset="0"/>
              </a:rPr>
              <a:t>theo</a:t>
            </a:r>
            <a:r>
              <a:rPr lang="en-US" sz="4000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VNI-Avo" pitchFamily="2" charset="0"/>
              </a:rPr>
              <a:t>maãu</a:t>
            </a:r>
            <a:endParaRPr lang="en-US" sz="4000" dirty="0">
              <a:solidFill>
                <a:srgbClr val="7030A0"/>
              </a:solidFill>
              <a:latin typeface="VNI-Avo" pitchFamily="2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932074" y="85341"/>
            <a:ext cx="3330979" cy="1717835"/>
            <a:chOff x="4932074" y="85341"/>
            <a:chExt cx="3330979" cy="1717835"/>
          </a:xfrm>
        </p:grpSpPr>
        <p:grpSp>
          <p:nvGrpSpPr>
            <p:cNvPr id="12" name="Group 11"/>
            <p:cNvGrpSpPr/>
            <p:nvPr/>
          </p:nvGrpSpPr>
          <p:grpSpPr>
            <a:xfrm>
              <a:off x="4932074" y="85341"/>
              <a:ext cx="3330979" cy="1717835"/>
              <a:chOff x="1706136" y="1059366"/>
              <a:chExt cx="3523785" cy="2152871"/>
            </a:xfrm>
          </p:grpSpPr>
          <p:sp>
            <p:nvSpPr>
              <p:cNvPr id="9" name="Rounded Rectangle 8"/>
              <p:cNvSpPr/>
              <p:nvPr/>
            </p:nvSpPr>
            <p:spPr>
              <a:xfrm>
                <a:off x="1706136" y="1059366"/>
                <a:ext cx="3523785" cy="2152185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CC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3416589" y="1060052"/>
                <a:ext cx="11152" cy="2152185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Flowchart: Connector 12"/>
            <p:cNvSpPr/>
            <p:nvPr/>
          </p:nvSpPr>
          <p:spPr>
            <a:xfrm>
              <a:off x="5515113" y="287775"/>
              <a:ext cx="446049" cy="480993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4" name="Flowchart: Connector 13"/>
            <p:cNvSpPr/>
            <p:nvPr/>
          </p:nvSpPr>
          <p:spPr>
            <a:xfrm>
              <a:off x="5515112" y="1136980"/>
              <a:ext cx="446049" cy="480993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5" name="Flowchart: Connector 14"/>
            <p:cNvSpPr/>
            <p:nvPr/>
          </p:nvSpPr>
          <p:spPr>
            <a:xfrm>
              <a:off x="6646361" y="147952"/>
              <a:ext cx="446049" cy="480993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6" name="Flowchart: Connector 15"/>
            <p:cNvSpPr/>
            <p:nvPr/>
          </p:nvSpPr>
          <p:spPr>
            <a:xfrm>
              <a:off x="6646361" y="691556"/>
              <a:ext cx="446049" cy="480993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7" name="Flowchart: Connector 16"/>
            <p:cNvSpPr/>
            <p:nvPr/>
          </p:nvSpPr>
          <p:spPr>
            <a:xfrm>
              <a:off x="6646361" y="1279984"/>
              <a:ext cx="446049" cy="480993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8" name="Flowchart: Connector 17"/>
            <p:cNvSpPr/>
            <p:nvPr/>
          </p:nvSpPr>
          <p:spPr>
            <a:xfrm>
              <a:off x="7158886" y="706618"/>
              <a:ext cx="446049" cy="480993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9" name="Flowchart: Connector 18"/>
            <p:cNvSpPr/>
            <p:nvPr/>
          </p:nvSpPr>
          <p:spPr>
            <a:xfrm>
              <a:off x="7671411" y="147952"/>
              <a:ext cx="446049" cy="480993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0" name="Flowchart: Connector 19"/>
            <p:cNvSpPr/>
            <p:nvPr/>
          </p:nvSpPr>
          <p:spPr>
            <a:xfrm>
              <a:off x="7671411" y="691556"/>
              <a:ext cx="446049" cy="480993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1" name="Flowchart: Connector 20"/>
            <p:cNvSpPr/>
            <p:nvPr/>
          </p:nvSpPr>
          <p:spPr>
            <a:xfrm>
              <a:off x="7671411" y="1279984"/>
              <a:ext cx="446049" cy="480993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-2316" y="1389514"/>
            <a:ext cx="8498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a)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167345" y="2439414"/>
            <a:ext cx="3330979" cy="1717835"/>
            <a:chOff x="123524" y="1935897"/>
            <a:chExt cx="3330979" cy="1717835"/>
          </a:xfrm>
        </p:grpSpPr>
        <p:grpSp>
          <p:nvGrpSpPr>
            <p:cNvPr id="24" name="Group 23"/>
            <p:cNvGrpSpPr/>
            <p:nvPr/>
          </p:nvGrpSpPr>
          <p:grpSpPr>
            <a:xfrm>
              <a:off x="123524" y="1935897"/>
              <a:ext cx="3330979" cy="1717835"/>
              <a:chOff x="4932074" y="85341"/>
              <a:chExt cx="3330979" cy="1717835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4932074" y="85341"/>
                <a:ext cx="3330979" cy="1717835"/>
                <a:chOff x="1706136" y="1059366"/>
                <a:chExt cx="3523785" cy="2152871"/>
              </a:xfrm>
            </p:grpSpPr>
            <p:sp>
              <p:nvSpPr>
                <p:cNvPr id="35" name="Rounded Rectangle 34"/>
                <p:cNvSpPr/>
                <p:nvPr/>
              </p:nvSpPr>
              <p:spPr>
                <a:xfrm>
                  <a:off x="1706136" y="1059366"/>
                  <a:ext cx="3523785" cy="2152185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00CC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3416589" y="1060052"/>
                  <a:ext cx="11152" cy="2152185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8" name="Flowchart: Connector 27"/>
              <p:cNvSpPr/>
              <p:nvPr/>
            </p:nvSpPr>
            <p:spPr>
              <a:xfrm>
                <a:off x="6646361" y="147952"/>
                <a:ext cx="446049" cy="480993"/>
              </a:xfrm>
              <a:prstGeom prst="flowChartConnector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30" name="Flowchart: Connector 29"/>
              <p:cNvSpPr/>
              <p:nvPr/>
            </p:nvSpPr>
            <p:spPr>
              <a:xfrm>
                <a:off x="6646361" y="1279984"/>
                <a:ext cx="446049" cy="480993"/>
              </a:xfrm>
              <a:prstGeom prst="flowChartConnector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32" name="Flowchart: Connector 31"/>
              <p:cNvSpPr/>
              <p:nvPr/>
            </p:nvSpPr>
            <p:spPr>
              <a:xfrm>
                <a:off x="7671411" y="147952"/>
                <a:ext cx="446049" cy="480993"/>
              </a:xfrm>
              <a:prstGeom prst="flowChartConnector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34" name="Flowchart: Connector 33"/>
              <p:cNvSpPr/>
              <p:nvPr/>
            </p:nvSpPr>
            <p:spPr>
              <a:xfrm>
                <a:off x="7671411" y="1279984"/>
                <a:ext cx="446049" cy="480993"/>
              </a:xfrm>
              <a:prstGeom prst="flowChartConnector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</p:grpSp>
        <p:sp>
          <p:nvSpPr>
            <p:cNvPr id="37" name="Flowchart: Connector 36"/>
            <p:cNvSpPr/>
            <p:nvPr/>
          </p:nvSpPr>
          <p:spPr>
            <a:xfrm>
              <a:off x="284513" y="1971996"/>
              <a:ext cx="446049" cy="480993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38" name="Flowchart: Connector 37"/>
            <p:cNvSpPr/>
            <p:nvPr/>
          </p:nvSpPr>
          <p:spPr>
            <a:xfrm>
              <a:off x="284513" y="2515600"/>
              <a:ext cx="446049" cy="480993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39" name="Flowchart: Connector 38"/>
            <p:cNvSpPr/>
            <p:nvPr/>
          </p:nvSpPr>
          <p:spPr>
            <a:xfrm>
              <a:off x="284513" y="3104028"/>
              <a:ext cx="446049" cy="480993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40" name="Flowchart: Connector 39"/>
            <p:cNvSpPr/>
            <p:nvPr/>
          </p:nvSpPr>
          <p:spPr>
            <a:xfrm>
              <a:off x="1207460" y="1971996"/>
              <a:ext cx="446049" cy="480993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41" name="Flowchart: Connector 40"/>
            <p:cNvSpPr/>
            <p:nvPr/>
          </p:nvSpPr>
          <p:spPr>
            <a:xfrm>
              <a:off x="1207460" y="2515600"/>
              <a:ext cx="446049" cy="480993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42" name="Flowchart: Connector 41"/>
            <p:cNvSpPr/>
            <p:nvPr/>
          </p:nvSpPr>
          <p:spPr>
            <a:xfrm>
              <a:off x="1207460" y="3104028"/>
              <a:ext cx="446049" cy="480993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8518578" y="361813"/>
            <a:ext cx="35381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2 + 7 = 9 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4217720" y="2423906"/>
            <a:ext cx="3330979" cy="1717835"/>
            <a:chOff x="3761431" y="1988187"/>
            <a:chExt cx="3330979" cy="1717835"/>
          </a:xfrm>
        </p:grpSpPr>
        <p:grpSp>
          <p:nvGrpSpPr>
            <p:cNvPr id="45" name="Group 44"/>
            <p:cNvGrpSpPr/>
            <p:nvPr/>
          </p:nvGrpSpPr>
          <p:grpSpPr>
            <a:xfrm>
              <a:off x="3761431" y="1988187"/>
              <a:ext cx="3330979" cy="1717835"/>
              <a:chOff x="123524" y="1935897"/>
              <a:chExt cx="3330979" cy="1717835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123524" y="1935897"/>
                <a:ext cx="3330979" cy="1717835"/>
                <a:chOff x="4932074" y="85341"/>
                <a:chExt cx="3330979" cy="1717835"/>
              </a:xfrm>
            </p:grpSpPr>
            <p:grpSp>
              <p:nvGrpSpPr>
                <p:cNvPr id="53" name="Group 52"/>
                <p:cNvGrpSpPr/>
                <p:nvPr/>
              </p:nvGrpSpPr>
              <p:grpSpPr>
                <a:xfrm>
                  <a:off x="4932074" y="85341"/>
                  <a:ext cx="3330979" cy="1717835"/>
                  <a:chOff x="1706136" y="1059366"/>
                  <a:chExt cx="3523785" cy="2152871"/>
                </a:xfrm>
              </p:grpSpPr>
              <p:sp>
                <p:nvSpPr>
                  <p:cNvPr id="58" name="Rounded Rectangle 57"/>
                  <p:cNvSpPr/>
                  <p:nvPr/>
                </p:nvSpPr>
                <p:spPr>
                  <a:xfrm>
                    <a:off x="1706136" y="1059366"/>
                    <a:ext cx="3523785" cy="2152185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CC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cxnSp>
                <p:nvCxnSpPr>
                  <p:cNvPr id="59" name="Straight Connector 58"/>
                  <p:cNvCxnSpPr/>
                  <p:nvPr/>
                </p:nvCxnSpPr>
                <p:spPr>
                  <a:xfrm>
                    <a:off x="3416589" y="1060052"/>
                    <a:ext cx="11152" cy="2152185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4" name="Flowchart: Connector 53"/>
                <p:cNvSpPr/>
                <p:nvPr/>
              </p:nvSpPr>
              <p:spPr>
                <a:xfrm>
                  <a:off x="6646361" y="147952"/>
                  <a:ext cx="446049" cy="480993"/>
                </a:xfrm>
                <a:prstGeom prst="flowChartConnector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55" name="Flowchart: Connector 54"/>
                <p:cNvSpPr/>
                <p:nvPr/>
              </p:nvSpPr>
              <p:spPr>
                <a:xfrm>
                  <a:off x="6646361" y="1279984"/>
                  <a:ext cx="446049" cy="480993"/>
                </a:xfrm>
                <a:prstGeom prst="flowChartConnector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56" name="Flowchart: Connector 55"/>
                <p:cNvSpPr/>
                <p:nvPr/>
              </p:nvSpPr>
              <p:spPr>
                <a:xfrm>
                  <a:off x="7671411" y="147952"/>
                  <a:ext cx="446049" cy="480993"/>
                </a:xfrm>
                <a:prstGeom prst="flowChartConnector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57" name="Flowchart: Connector 56"/>
                <p:cNvSpPr/>
                <p:nvPr/>
              </p:nvSpPr>
              <p:spPr>
                <a:xfrm>
                  <a:off x="7671411" y="1279984"/>
                  <a:ext cx="446049" cy="480993"/>
                </a:xfrm>
                <a:prstGeom prst="flowChartConnector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</p:grpSp>
          <p:sp>
            <p:nvSpPr>
              <p:cNvPr id="47" name="Flowchart: Connector 46"/>
              <p:cNvSpPr/>
              <p:nvPr/>
            </p:nvSpPr>
            <p:spPr>
              <a:xfrm>
                <a:off x="284513" y="1971996"/>
                <a:ext cx="446049" cy="480993"/>
              </a:xfrm>
              <a:prstGeom prst="flowChartConnector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49" name="Flowchart: Connector 48"/>
              <p:cNvSpPr/>
              <p:nvPr/>
            </p:nvSpPr>
            <p:spPr>
              <a:xfrm>
                <a:off x="284513" y="3104028"/>
                <a:ext cx="446049" cy="480993"/>
              </a:xfrm>
              <a:prstGeom prst="flowChartConnector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50" name="Flowchart: Connector 49"/>
              <p:cNvSpPr/>
              <p:nvPr/>
            </p:nvSpPr>
            <p:spPr>
              <a:xfrm>
                <a:off x="1207460" y="1971996"/>
                <a:ext cx="446049" cy="480993"/>
              </a:xfrm>
              <a:prstGeom prst="flowChartConnector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52" name="Flowchart: Connector 51"/>
              <p:cNvSpPr/>
              <p:nvPr/>
            </p:nvSpPr>
            <p:spPr>
              <a:xfrm>
                <a:off x="1207460" y="3104028"/>
                <a:ext cx="446049" cy="480993"/>
              </a:xfrm>
              <a:prstGeom prst="flowChartConnector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</p:grpSp>
        <p:sp>
          <p:nvSpPr>
            <p:cNvPr id="60" name="Flowchart: Connector 59"/>
            <p:cNvSpPr/>
            <p:nvPr/>
          </p:nvSpPr>
          <p:spPr>
            <a:xfrm>
              <a:off x="5952616" y="2572436"/>
              <a:ext cx="446049" cy="480993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8306177" y="2381707"/>
            <a:ext cx="3330979" cy="1717835"/>
            <a:chOff x="8102237" y="2024286"/>
            <a:chExt cx="3330979" cy="1717835"/>
          </a:xfrm>
        </p:grpSpPr>
        <p:grpSp>
          <p:nvGrpSpPr>
            <p:cNvPr id="64" name="Group 63"/>
            <p:cNvGrpSpPr/>
            <p:nvPr/>
          </p:nvGrpSpPr>
          <p:grpSpPr>
            <a:xfrm>
              <a:off x="8102237" y="2024286"/>
              <a:ext cx="3330979" cy="1717835"/>
              <a:chOff x="123524" y="1935897"/>
              <a:chExt cx="3330979" cy="1717835"/>
            </a:xfrm>
          </p:grpSpPr>
          <p:grpSp>
            <p:nvGrpSpPr>
              <p:cNvPr id="71" name="Group 70"/>
              <p:cNvGrpSpPr/>
              <p:nvPr/>
            </p:nvGrpSpPr>
            <p:grpSpPr>
              <a:xfrm>
                <a:off x="123524" y="1935897"/>
                <a:ext cx="3330979" cy="1717835"/>
                <a:chOff x="1706136" y="1059366"/>
                <a:chExt cx="3523785" cy="2152871"/>
              </a:xfrm>
            </p:grpSpPr>
            <p:sp>
              <p:nvSpPr>
                <p:cNvPr id="76" name="Rounded Rectangle 75"/>
                <p:cNvSpPr/>
                <p:nvPr/>
              </p:nvSpPr>
              <p:spPr>
                <a:xfrm>
                  <a:off x="1706136" y="1059366"/>
                  <a:ext cx="3523785" cy="2152185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00CC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cxnSp>
              <p:nvCxnSpPr>
                <p:cNvPr id="77" name="Straight Connector 76"/>
                <p:cNvCxnSpPr/>
                <p:nvPr/>
              </p:nvCxnSpPr>
              <p:spPr>
                <a:xfrm>
                  <a:off x="3416589" y="1060052"/>
                  <a:ext cx="11152" cy="2152185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7" name="Flowchart: Connector 66"/>
              <p:cNvSpPr/>
              <p:nvPr/>
            </p:nvSpPr>
            <p:spPr>
              <a:xfrm>
                <a:off x="284513" y="1971996"/>
                <a:ext cx="446049" cy="480993"/>
              </a:xfrm>
              <a:prstGeom prst="flowChartConnector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68" name="Flowchart: Connector 67"/>
              <p:cNvSpPr/>
              <p:nvPr/>
            </p:nvSpPr>
            <p:spPr>
              <a:xfrm>
                <a:off x="284513" y="3104028"/>
                <a:ext cx="446049" cy="480993"/>
              </a:xfrm>
              <a:prstGeom prst="flowChartConnector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69" name="Flowchart: Connector 68"/>
              <p:cNvSpPr/>
              <p:nvPr/>
            </p:nvSpPr>
            <p:spPr>
              <a:xfrm>
                <a:off x="1207460" y="1971996"/>
                <a:ext cx="446049" cy="480993"/>
              </a:xfrm>
              <a:prstGeom prst="flowChartConnector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70" name="Flowchart: Connector 69"/>
              <p:cNvSpPr/>
              <p:nvPr/>
            </p:nvSpPr>
            <p:spPr>
              <a:xfrm>
                <a:off x="1207460" y="3104028"/>
                <a:ext cx="446049" cy="480993"/>
              </a:xfrm>
              <a:prstGeom prst="flowChartConnector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</p:grpSp>
        <p:sp>
          <p:nvSpPr>
            <p:cNvPr id="78" name="Flowchart: Connector 77"/>
            <p:cNvSpPr/>
            <p:nvPr/>
          </p:nvSpPr>
          <p:spPr>
            <a:xfrm>
              <a:off x="8687645" y="2642433"/>
              <a:ext cx="446049" cy="480993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253838" y="4458942"/>
            <a:ext cx="39757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VNI-Avo" pitchFamily="2" charset="0"/>
              </a:rPr>
              <a:t>6 + 4 = 10 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4579312" y="4436717"/>
            <a:ext cx="35381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VNI-Avo" pitchFamily="2" charset="0"/>
              </a:rPr>
              <a:t>4 + 5 = 9 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8467166" y="4436717"/>
            <a:ext cx="35381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7030A0"/>
                </a:solidFill>
                <a:latin typeface="VNI-Avo" pitchFamily="2" charset="0"/>
              </a:rPr>
              <a:t>5 + 0 = 5 </a:t>
            </a:r>
          </a:p>
        </p:txBody>
      </p:sp>
    </p:spTree>
    <p:extLst>
      <p:ext uri="{BB962C8B-B14F-4D97-AF65-F5344CB8AC3E}">
        <p14:creationId xmlns:p14="http://schemas.microsoft.com/office/powerpoint/2010/main" val="85351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80" grpId="0"/>
      <p:bldP spid="81" grpId="0"/>
      <p:bldP spid="8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7698" y="536867"/>
            <a:ext cx="8498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noProof="0" dirty="0">
                <a:solidFill>
                  <a:prstClr val="black"/>
                </a:solidFill>
                <a:latin typeface="VNI-Avo" pitchFamily="2" charset="0"/>
              </a:rPr>
              <a:t>b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42044" y="1805578"/>
            <a:ext cx="3330979" cy="1717835"/>
            <a:chOff x="1706136" y="1059366"/>
            <a:chExt cx="3523785" cy="2152871"/>
          </a:xfrm>
        </p:grpSpPr>
        <p:sp>
          <p:nvSpPr>
            <p:cNvPr id="13" name="Rounded Rectangle 12"/>
            <p:cNvSpPr/>
            <p:nvPr/>
          </p:nvSpPr>
          <p:spPr>
            <a:xfrm>
              <a:off x="1706136" y="1059366"/>
              <a:ext cx="3523785" cy="21521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3416589" y="1060052"/>
              <a:ext cx="11152" cy="215218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Flowchart: Connector 6"/>
          <p:cNvSpPr/>
          <p:nvPr/>
        </p:nvSpPr>
        <p:spPr>
          <a:xfrm>
            <a:off x="1398172" y="2410476"/>
            <a:ext cx="446049" cy="480993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5" name="TextBox 14"/>
          <p:cNvSpPr txBox="1"/>
          <p:nvPr/>
        </p:nvSpPr>
        <p:spPr>
          <a:xfrm>
            <a:off x="919186" y="3888741"/>
            <a:ext cx="31005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latin typeface="VNI-Avo" pitchFamily="2" charset="0"/>
              </a:rPr>
              <a:t>1 + 3 =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07448" y="3888741"/>
            <a:ext cx="6222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4</a:t>
            </a:r>
          </a:p>
        </p:txBody>
      </p:sp>
      <p:sp>
        <p:nvSpPr>
          <p:cNvPr id="21" name="Flowchart: Connector 20"/>
          <p:cNvSpPr/>
          <p:nvPr/>
        </p:nvSpPr>
        <p:spPr>
          <a:xfrm>
            <a:off x="2568993" y="1901601"/>
            <a:ext cx="446049" cy="480993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2" name="Flowchart: Connector 21"/>
          <p:cNvSpPr/>
          <p:nvPr/>
        </p:nvSpPr>
        <p:spPr>
          <a:xfrm>
            <a:off x="3061399" y="2423725"/>
            <a:ext cx="446049" cy="480993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3" name="Flowchart: Connector 22"/>
          <p:cNvSpPr/>
          <p:nvPr/>
        </p:nvSpPr>
        <p:spPr>
          <a:xfrm>
            <a:off x="3560635" y="2906962"/>
            <a:ext cx="446049" cy="480993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grpSp>
        <p:nvGrpSpPr>
          <p:cNvPr id="27" name="Group 26"/>
          <p:cNvGrpSpPr/>
          <p:nvPr/>
        </p:nvGrpSpPr>
        <p:grpSpPr>
          <a:xfrm>
            <a:off x="4353127" y="1792054"/>
            <a:ext cx="3330979" cy="1717835"/>
            <a:chOff x="1706136" y="1059366"/>
            <a:chExt cx="3523785" cy="2152871"/>
          </a:xfrm>
        </p:grpSpPr>
        <p:sp>
          <p:nvSpPr>
            <p:cNvPr id="28" name="Rounded Rectangle 27"/>
            <p:cNvSpPr/>
            <p:nvPr/>
          </p:nvSpPr>
          <p:spPr>
            <a:xfrm>
              <a:off x="1706136" y="1059366"/>
              <a:ext cx="3523785" cy="21521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3416589" y="1060052"/>
              <a:ext cx="11152" cy="215218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033222" y="1807391"/>
            <a:ext cx="3330979" cy="1717835"/>
            <a:chOff x="1706136" y="1059366"/>
            <a:chExt cx="3523785" cy="2152871"/>
          </a:xfrm>
        </p:grpSpPr>
        <p:sp>
          <p:nvSpPr>
            <p:cNvPr id="31" name="Rounded Rectangle 30"/>
            <p:cNvSpPr/>
            <p:nvPr/>
          </p:nvSpPr>
          <p:spPr>
            <a:xfrm>
              <a:off x="1706136" y="1059366"/>
              <a:ext cx="3523785" cy="21521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3416589" y="1060052"/>
              <a:ext cx="11152" cy="215218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Flowchart: Connector 32"/>
          <p:cNvSpPr/>
          <p:nvPr/>
        </p:nvSpPr>
        <p:spPr>
          <a:xfrm>
            <a:off x="6559628" y="1901601"/>
            <a:ext cx="446049" cy="480993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4" name="Flowchart: Connector 33"/>
          <p:cNvSpPr/>
          <p:nvPr/>
        </p:nvSpPr>
        <p:spPr>
          <a:xfrm>
            <a:off x="6609295" y="2788126"/>
            <a:ext cx="446049" cy="480993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5" name="TextBox 34"/>
          <p:cNvSpPr txBox="1"/>
          <p:nvPr/>
        </p:nvSpPr>
        <p:spPr>
          <a:xfrm>
            <a:off x="4583577" y="3705224"/>
            <a:ext cx="31005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latin typeface="VNI-Avo" pitchFamily="2" charset="0"/>
              </a:rPr>
              <a:t>0 + 2 = 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375635" y="3705223"/>
            <a:ext cx="31005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latin typeface="VNI-Avo" pitchFamily="2" charset="0"/>
              </a:rPr>
              <a:t>3 + 3 = 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096441" y="3704677"/>
            <a:ext cx="6222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2</a:t>
            </a:r>
          </a:p>
        </p:txBody>
      </p:sp>
      <p:sp>
        <p:nvSpPr>
          <p:cNvPr id="38" name="Flowchart: Connector 37"/>
          <p:cNvSpPr/>
          <p:nvPr/>
        </p:nvSpPr>
        <p:spPr>
          <a:xfrm>
            <a:off x="8135367" y="1928363"/>
            <a:ext cx="446049" cy="480993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9" name="Flowchart: Connector 38"/>
          <p:cNvSpPr/>
          <p:nvPr/>
        </p:nvSpPr>
        <p:spPr>
          <a:xfrm>
            <a:off x="8627773" y="2450487"/>
            <a:ext cx="446049" cy="480993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0" name="Flowchart: Connector 39"/>
          <p:cNvSpPr/>
          <p:nvPr/>
        </p:nvSpPr>
        <p:spPr>
          <a:xfrm>
            <a:off x="9127009" y="2933724"/>
            <a:ext cx="446049" cy="480993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1" name="Flowchart: Connector 40"/>
          <p:cNvSpPr/>
          <p:nvPr/>
        </p:nvSpPr>
        <p:spPr>
          <a:xfrm>
            <a:off x="9753025" y="1955125"/>
            <a:ext cx="446049" cy="480993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2" name="Flowchart: Connector 41"/>
          <p:cNvSpPr/>
          <p:nvPr/>
        </p:nvSpPr>
        <p:spPr>
          <a:xfrm>
            <a:off x="10245431" y="2477249"/>
            <a:ext cx="446049" cy="480993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3" name="Flowchart: Connector 42"/>
          <p:cNvSpPr/>
          <p:nvPr/>
        </p:nvSpPr>
        <p:spPr>
          <a:xfrm>
            <a:off x="10744667" y="2960486"/>
            <a:ext cx="446049" cy="480993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4" name="TextBox 43"/>
          <p:cNvSpPr txBox="1"/>
          <p:nvPr/>
        </p:nvSpPr>
        <p:spPr>
          <a:xfrm>
            <a:off x="10879573" y="3662111"/>
            <a:ext cx="6222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1309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/>
      <p:bldP spid="21" grpId="0" animBg="1"/>
      <p:bldP spid="22" grpId="0" animBg="1"/>
      <p:bldP spid="23" grpId="0" animBg="1"/>
      <p:bldP spid="33" grpId="0" animBg="1"/>
      <p:bldP spid="34" grpId="0" animBg="1"/>
      <p:bldP spid="37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95834" y="782122"/>
            <a:ext cx="9400330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6600" b="1" dirty="0" err="1">
                <a:ln/>
                <a:solidFill>
                  <a:srgbClr val="FF0000"/>
                </a:solidFill>
                <a:latin typeface="VNI-Avo" pitchFamily="2" charset="0"/>
              </a:rPr>
              <a:t>Cuûng</a:t>
            </a:r>
            <a:r>
              <a:rPr lang="en-US" sz="16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16600" b="1" dirty="0" err="1">
                <a:ln/>
                <a:solidFill>
                  <a:srgbClr val="FF0000"/>
                </a:solidFill>
                <a:latin typeface="VNI-Avo" pitchFamily="2" charset="0"/>
              </a:rPr>
              <a:t>coá</a:t>
            </a:r>
            <a:endParaRPr lang="en-US" sz="16600" b="1" cap="none" spc="0" dirty="0">
              <a:ln/>
              <a:solidFill>
                <a:srgbClr val="FF0000"/>
              </a:solidFill>
              <a:effectLst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36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FA85D3-C896-4EB6-B0B7-31CED84EE1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82" t="29417" r="26933" b="45291"/>
          <a:stretch/>
        </p:blipFill>
        <p:spPr>
          <a:xfrm>
            <a:off x="1101362" y="3617535"/>
            <a:ext cx="4331476" cy="22836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7D695E-8F6C-40EA-875B-E98BC2A187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76" t="19107" r="17886" b="24811"/>
          <a:stretch/>
        </p:blipFill>
        <p:spPr>
          <a:xfrm>
            <a:off x="6347380" y="3040144"/>
            <a:ext cx="5844620" cy="38461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BE634A-6B42-476D-A5F8-9C45D47319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461" t="33677" r="17732" b="41031"/>
          <a:stretch/>
        </p:blipFill>
        <p:spPr>
          <a:xfrm>
            <a:off x="1419519" y="0"/>
            <a:ext cx="9855721" cy="312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20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4172" y="-1"/>
            <a:ext cx="12087828" cy="7045037"/>
            <a:chOff x="0" y="-1"/>
            <a:chExt cx="9144000" cy="7045037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-182" b="12410"/>
            <a:stretch/>
          </p:blipFill>
          <p:spPr bwMode="auto">
            <a:xfrm>
              <a:off x="0" y="-1"/>
              <a:ext cx="9144000" cy="7045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17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8750" b="74349" l="26867" r="7833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02" t="20824" r="20932" b="23645"/>
            <a:stretch/>
          </p:blipFill>
          <p:spPr bwMode="auto">
            <a:xfrm>
              <a:off x="150815" y="919099"/>
              <a:ext cx="1520830" cy="9050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5960107" y="3308881"/>
            <a:ext cx="4020543" cy="2653180"/>
            <a:chOff x="-268357" y="576427"/>
            <a:chExt cx="3603147" cy="2304659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5625" l="0" r="99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19" b="19518"/>
            <a:stretch/>
          </p:blipFill>
          <p:spPr bwMode="auto">
            <a:xfrm>
              <a:off x="-268357" y="576427"/>
              <a:ext cx="3603147" cy="23046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398292" y="1115164"/>
              <a:ext cx="1844643" cy="721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prstClr val="black"/>
                  </a:solidFill>
                  <a:latin typeface="VNI-Avo" pitchFamily="2" charset="0"/>
                  <a:cs typeface="Times New Roman" pitchFamily="18" charset="0"/>
                </a:rPr>
                <a:t>2 + 2</a:t>
              </a:r>
              <a:r>
                <a:rPr lang="en-US" sz="4000" b="1" dirty="0">
                  <a:solidFill>
                    <a:prstClr val="black"/>
                  </a:solidFill>
                  <a:latin typeface="VNI-Avo" pitchFamily="2" charset="0"/>
                  <a:cs typeface="Times New Roman" pitchFamily="18" charset="0"/>
                </a:rPr>
                <a:t>=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064657" y="1266855"/>
              <a:ext cx="457200" cy="45647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062490" y="2986269"/>
            <a:ext cx="4135774" cy="2643370"/>
            <a:chOff x="-394365" y="495831"/>
            <a:chExt cx="3729155" cy="2385256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5625" l="0" r="99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19" b="19518"/>
            <a:stretch/>
          </p:blipFill>
          <p:spPr bwMode="auto">
            <a:xfrm>
              <a:off x="-394365" y="495831"/>
              <a:ext cx="3729155" cy="2385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568410" y="1129239"/>
              <a:ext cx="2079086" cy="749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prstClr val="black"/>
                  </a:solidFill>
                  <a:latin typeface="VNI-Avo" pitchFamily="2" charset="0"/>
                  <a:cs typeface="Times New Roman" pitchFamily="18" charset="0"/>
                </a:rPr>
                <a:t>1 + 3=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281313" y="1334482"/>
              <a:ext cx="457200" cy="45647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17401" y="3308881"/>
            <a:ext cx="1251135" cy="1154639"/>
            <a:chOff x="1168614" y="2336705"/>
            <a:chExt cx="1251135" cy="1154639"/>
          </a:xfrm>
        </p:grpSpPr>
        <p:pic>
          <p:nvPicPr>
            <p:cNvPr id="25" name="Picture 3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31667" l="20245" r="627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67" r="37339" b="66896"/>
            <a:stretch/>
          </p:blipFill>
          <p:spPr bwMode="auto">
            <a:xfrm>
              <a:off x="1168614" y="2336705"/>
              <a:ext cx="1251135" cy="1154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Oval 25"/>
            <p:cNvSpPr/>
            <p:nvPr/>
          </p:nvSpPr>
          <p:spPr>
            <a:xfrm>
              <a:off x="1574699" y="2438400"/>
              <a:ext cx="533400" cy="61117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137616" y="3444435"/>
            <a:ext cx="1251135" cy="1154639"/>
            <a:chOff x="1168614" y="2336705"/>
            <a:chExt cx="1251135" cy="1154639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31667" l="20245" r="627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67" r="37339" b="66896"/>
            <a:stretch/>
          </p:blipFill>
          <p:spPr bwMode="auto">
            <a:xfrm>
              <a:off x="1168614" y="2336705"/>
              <a:ext cx="1251135" cy="1154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Oval 28"/>
            <p:cNvSpPr/>
            <p:nvPr/>
          </p:nvSpPr>
          <p:spPr>
            <a:xfrm>
              <a:off x="1574699" y="2438400"/>
              <a:ext cx="533400" cy="61117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3" name="BabySharkDance-VA-5837750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686800" y="-1600200"/>
            <a:ext cx="609600" cy="609600"/>
          </a:xfrm>
          <a:prstGeom prst="rect">
            <a:avLst/>
          </a:prstGeom>
        </p:spPr>
      </p:pic>
      <p:pic>
        <p:nvPicPr>
          <p:cNvPr id="21" name="Picture 20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837" y="562963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23909" y="56335"/>
            <a:ext cx="80289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6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 HEO TÌM BÓNG</a:t>
            </a:r>
          </a:p>
        </p:txBody>
      </p:sp>
    </p:spTree>
    <p:extLst>
      <p:ext uri="{BB962C8B-B14F-4D97-AF65-F5344CB8AC3E}">
        <p14:creationId xmlns:p14="http://schemas.microsoft.com/office/powerpoint/2010/main" val="204617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6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" b="1328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925831" y="1"/>
            <a:ext cx="4706694" cy="3022878"/>
            <a:chOff x="21771" y="762000"/>
            <a:chExt cx="3313019" cy="2119086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5625" l="0" r="99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19" b="19518"/>
            <a:stretch/>
          </p:blipFill>
          <p:spPr bwMode="auto">
            <a:xfrm>
              <a:off x="21771" y="762000"/>
              <a:ext cx="3313019" cy="2119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943734" y="1305126"/>
              <a:ext cx="1524000" cy="539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VNI-Avo" pitchFamily="2" charset="0"/>
                  <a:cs typeface="Times New Roman" pitchFamily="18" charset="0"/>
                </a:rPr>
                <a:t>2 + 3=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234396" y="1371620"/>
              <a:ext cx="457200" cy="45647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161832" y="4457415"/>
            <a:ext cx="3696806" cy="2439544"/>
            <a:chOff x="21771" y="762000"/>
            <a:chExt cx="3313019" cy="2119086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5625" l="0" r="99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19" b="19518"/>
            <a:stretch/>
          </p:blipFill>
          <p:spPr bwMode="auto">
            <a:xfrm>
              <a:off x="21771" y="762000"/>
              <a:ext cx="3313019" cy="2119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469609" y="1187066"/>
              <a:ext cx="1803219" cy="668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VNI-Avo" pitchFamily="2" charset="0"/>
                  <a:cs typeface="Times New Roman" pitchFamily="18" charset="0"/>
                </a:rPr>
                <a:t>2 + 2=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064657" y="1266855"/>
              <a:ext cx="457200" cy="45647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481050" y="4349212"/>
            <a:ext cx="3674263" cy="2348397"/>
            <a:chOff x="21771" y="762000"/>
            <a:chExt cx="3313019" cy="2119086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5625" l="0" r="99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19" b="19518"/>
            <a:stretch/>
          </p:blipFill>
          <p:spPr bwMode="auto">
            <a:xfrm>
              <a:off x="21771" y="762000"/>
              <a:ext cx="3313019" cy="2119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454519" y="1179918"/>
              <a:ext cx="1923090" cy="694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VNI-Avo" pitchFamily="2" charset="0"/>
                  <a:cs typeface="Times New Roman" pitchFamily="18" charset="0"/>
                </a:rPr>
                <a:t>4 + 3=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046821" y="1301201"/>
              <a:ext cx="457200" cy="45647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031794" y="91440"/>
            <a:ext cx="4072326" cy="2459957"/>
            <a:chOff x="21771" y="762000"/>
            <a:chExt cx="3313019" cy="2119086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5625" l="0" r="99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19" b="19518"/>
            <a:stretch/>
          </p:blipFill>
          <p:spPr bwMode="auto">
            <a:xfrm>
              <a:off x="21771" y="762000"/>
              <a:ext cx="3313019" cy="2119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703333" y="1226971"/>
              <a:ext cx="1524000" cy="686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VNI-Avo" pitchFamily="2" charset="0"/>
                  <a:cs typeface="Times New Roman" pitchFamily="18" charset="0"/>
                </a:rPr>
                <a:t>4 + 2=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140842" y="1319888"/>
              <a:ext cx="457200" cy="45647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583232" y="2789186"/>
            <a:ext cx="1267135" cy="1128660"/>
            <a:chOff x="1168614" y="2336705"/>
            <a:chExt cx="1251135" cy="1154639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31667" l="20245" r="627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67" r="37339" b="66896"/>
            <a:stretch/>
          </p:blipFill>
          <p:spPr bwMode="auto">
            <a:xfrm>
              <a:off x="1168614" y="2336705"/>
              <a:ext cx="1251135" cy="1154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Oval 22"/>
            <p:cNvSpPr/>
            <p:nvPr/>
          </p:nvSpPr>
          <p:spPr>
            <a:xfrm>
              <a:off x="1574699" y="2438400"/>
              <a:ext cx="533400" cy="61117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2060"/>
                  </a:solidFill>
                  <a:latin typeface="VNI-Avo" pitchFamily="2" charset="0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357420" y="2623354"/>
            <a:ext cx="1281381" cy="1294492"/>
            <a:chOff x="1168614" y="2336705"/>
            <a:chExt cx="1251135" cy="1154639"/>
          </a:xfrm>
        </p:grpSpPr>
        <p:pic>
          <p:nvPicPr>
            <p:cNvPr id="25" name="Picture 3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31667" l="20245" r="627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67" r="37339" b="66896"/>
            <a:stretch/>
          </p:blipFill>
          <p:spPr bwMode="auto">
            <a:xfrm>
              <a:off x="1168614" y="2336705"/>
              <a:ext cx="1251135" cy="1154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Oval 25"/>
            <p:cNvSpPr/>
            <p:nvPr/>
          </p:nvSpPr>
          <p:spPr>
            <a:xfrm>
              <a:off x="1574699" y="2438400"/>
              <a:ext cx="533400" cy="61117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2060"/>
                  </a:solidFill>
                  <a:latin typeface="VNI-Avo" pitchFamily="2" charset="0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161833" y="2722391"/>
            <a:ext cx="1251135" cy="1234792"/>
            <a:chOff x="1168614" y="2336705"/>
            <a:chExt cx="1251135" cy="1154639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31667" l="20245" r="627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67" r="37339" b="66896"/>
            <a:stretch/>
          </p:blipFill>
          <p:spPr bwMode="auto">
            <a:xfrm>
              <a:off x="1168614" y="2336705"/>
              <a:ext cx="1251135" cy="1154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Oval 28"/>
            <p:cNvSpPr/>
            <p:nvPr/>
          </p:nvSpPr>
          <p:spPr>
            <a:xfrm>
              <a:off x="1574699" y="2438400"/>
              <a:ext cx="533400" cy="61117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2060"/>
                  </a:solidFill>
                  <a:latin typeface="VNI-Avo" pitchFamily="2" charset="0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113091" y="2623355"/>
            <a:ext cx="1259510" cy="1238468"/>
            <a:chOff x="1168614" y="2336705"/>
            <a:chExt cx="1251135" cy="1154639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31667" l="20245" r="627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67" r="37339" b="66896"/>
            <a:stretch/>
          </p:blipFill>
          <p:spPr bwMode="auto">
            <a:xfrm>
              <a:off x="1168614" y="2336705"/>
              <a:ext cx="1251135" cy="1154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Oval 31"/>
            <p:cNvSpPr/>
            <p:nvPr/>
          </p:nvSpPr>
          <p:spPr>
            <a:xfrm>
              <a:off x="1574699" y="2438400"/>
              <a:ext cx="533400" cy="61117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2060"/>
                  </a:solidFill>
                  <a:latin typeface="VNI-Avo" pitchFamily="2" charset="0"/>
                  <a:cs typeface="Times New Roman" pitchFamily="18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787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6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18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2871E-6 3.36725E-6 C 0.00325 -0.00602 0.00716 -0.00972 0.01094 -0.01527 C 0.02006 -0.02914 0.01289 -0.02082 0.01979 -0.02822 C 0.0211 -0.03423 0.02253 -0.03631 0.0254 -0.04094 C 0.02722 -0.04949 0.03139 -0.0569 0.03634 -0.05967 C 0.04272 -0.0754 0.05536 -0.07655 0.06512 -0.08349 C 0.06656 -0.08442 0.06812 -0.08557 0.06955 -0.08696 C 0.07151 -0.08881 0.0732 -0.09089 0.07528 -0.09228 C 0.07971 -0.09621 0.08505 -0.09783 0.08935 -0.10176 C 0.09287 -0.10477 0.09495 -0.10986 0.09834 -0.11309 C 0.10173 -0.11587 0.10577 -0.11587 0.10941 -0.11864 C 0.11554 -0.1235 0.12192 -0.12443 0.12817 -0.12766 C 0.14068 -0.1346 0.12752 -0.12928 0.1382 -0.13321 C 0.14328 -0.142 0.13677 -0.13252 0.14471 -0.139 C 0.14562 -0.13969 0.14602 -0.14177 0.14706 -0.14246 C 0.14797 -0.14362 0.14914 -0.14362 0.15018 -0.14431 C 0.15305 -0.14894 0.15539 -0.15171 0.15917 -0.15356 C 0.16334 -0.15842 0.16634 -0.16397 0.17142 -0.16652 C 0.17493 -0.176 0.1804 -0.18039 0.1847 -0.18849 C 0.18978 -0.19889 0.19538 -0.20838 0.20125 -0.21809 C 0.20229 -0.22433 0.20346 -0.23011 0.2045 -0.23659 C 0.20659 -0.29371 0.21727 -0.36726 0.18561 -0.40611 C 0.18236 -0.41443 0.17871 -0.41443 0.1735 -0.41675 C 0.16542 -0.41305 0.15774 -0.41143 0.15136 -0.40056 C 0.14771 -0.39478 0.1468 -0.38714 0.1425 -0.38252 C 0.14015 -0.37049 0.13273 -0.36448 0.13038 -0.35269 C 0.12843 -0.3432 0.12921 -0.34899 0.12921 -0.33418 " pathEditMode="relative" rAng="0" ptsTypes="ffffffffffffffffffffffffffA">
                                      <p:cBhvr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64" y="-208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 -7.30805E-7 C 0.00716 0.01827 -0.00456 -0.00717 0.00338 0.01434 C 0.0082 0.02798 0.00586 0.01758 0.0112 0.02868 C 0.01237 0.03099 0.01302 0.03446 0.01419 0.03677 C 0.01771 0.0444 0.0254 0.05458 0.02996 0.05944 C 0.03946 0.07979 0.05249 0.08048 0.06447 0.09019 C 0.07008 0.09459 0.07346 0.10361 0.07932 0.10661 C 0.08701 0.11679 0.09795 0.12095 0.10681 0.12327 C 0.10915 0.12442 0.11137 0.12604 0.11384 0.12697 C 0.1184 0.12882 0.12765 0.13136 0.12765 0.13159 C 0.12986 0.13113 0.14888 0.13136 0.15631 0.12697 C 0.16074 0.12442 0.16438 0.1191 0.16907 0.11679 C 0.17689 0.10893 0.18353 0.10569 0.19174 0.10037 C 0.21584 0.10106 0.2398 0.10106 0.26377 0.10222 C 0.26989 0.10268 0.27419 0.10685 0.27966 0.11055 C 0.28162 0.11193 0.28552 0.11471 0.28552 0.11494 C 0.28878 0.1198 0.29113 0.1265 0.29438 0.13136 C 0.29998 0.13992 0.30545 0.14801 0.31119 0.15587 C 0.31301 0.16744 0.31197 0.16004 0.31418 0.17831 C 0.3147 0.1834 0.31822 0.19288 0.31913 0.19704 C 0.32043 0.20282 0.32213 0.21531 0.32213 0.21554 C 0.32239 0.22826 0.32252 0.24121 0.32304 0.25416 C 0.32343 0.26226 0.32603 0.26711 0.32603 0.27498 " pathEditMode="relative" rAng="0" ptsTypes="ffffffffffffffffffffffA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43" y="133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5066E-6 2.08141E-6 C 0.00313 -0.0081 0.01342 -0.02452 0.01863 -0.02868 C 0.02111 -0.03076 0.02397 -0.03284 0.02619 -0.03492 C 0.03986 -0.04972 0.02436 -0.03793 0.03778 -0.04695 C 0.04377 -0.05597 0.04911 -0.06083 0.05667 -0.06776 C 0.07608 -0.08626 0.05576 -0.06753 0.06774 -0.08233 C 0.07477 -0.09066 0.08311 -0.1006 0.09066 -0.10893 C 0.09223 -0.11078 0.09457 -0.11124 0.09614 -0.11309 C 0.10591 -0.12535 0.11164 -0.14061 0.11919 -0.15449 C 0.12336 -0.16281 0.13052 -0.17114 0.13599 -0.17923 C 0.13756 -0.18848 0.13886 -0.19404 0.14355 -0.2019 C 0.14511 -0.20791 0.14563 -0.21416 0.14733 -0.22017 C 0.14824 -0.22294 0.1498 -0.22549 0.15111 -0.22826 C 0.15189 -0.23034 0.15241 -0.23266 0.1528 -0.23474 C 0.15762 -0.25116 0.161 -0.26873 0.1683 -0.284 C 0.16661 -0.31152 0.16934 -0.3506 0.14733 -0.37049 C 0.14511 -0.37281 0.13964 -0.38044 0.13599 -0.3809 C 0.12258 -0.38275 0.10955 -0.38229 0.09614 -0.38275 C 0.07321 -0.3809 0.0693 -0.37974 0.05081 -0.36841 C 0.04703 -0.36587 0.04325 -0.36286 0.03921 -0.36032 C 0.03752 -0.3587 0.03374 -0.35592 0.03374 -0.35569 C 0.03244 -0.35384 0.03022 -0.34968 0.03022 -0.34945 " pathEditMode="relative" rAng="0" ptsTypes="fffffffffffffffffffffA">
                                      <p:cBhvr>
                                        <p:cTn id="5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7" y="-191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5229E-6 3.50601E-6 C -0.01746 0.01595 -0.00156 0.05735 -0.01641 0.07793 C -0.01746 0.08348 -0.01681 0.09065 -0.0198 0.09505 C -0.02983 0.10915 -0.04468 0.12211 -0.05888 0.12534 C -0.0607 0.12696 -0.06214 0.12835 -0.06383 0.12974 C -0.06643 0.13136 -0.06943 0.13182 -0.07217 0.1339 C -0.0848 0.14384 -0.06344 0.13321 -0.08024 0.14269 C -0.09014 0.14824 -0.10134 0.15101 -0.11124 0.15587 C -0.12179 0.16119 -0.13013 0.17252 -0.14081 0.17738 C -0.14185 0.17969 -0.14251 0.18247 -0.1442 0.18385 C -0.14811 0.18755 -0.15722 0.19264 -0.15722 0.19287 C -0.16178 0.19889 -0.16634 0.20513 -0.17025 0.21207 C -0.1808 0.23103 -0.1726 0.2197 -0.18015 0.22918 C -0.18263 0.23936 -0.18823 0.24375 -0.19161 0.253 C -0.19226 0.25532 -0.19239 0.2574 -0.19318 0.25971 C -0.19669 0.26919 -0.1963 0.26295 -0.1963 0.26827 " pathEditMode="relative" rAng="0" ptsTypes="fffffffffffffffA">
                                      <p:cBhvr>
                                        <p:cTn id="5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35" y="134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EA0D1E-C090-4B1C-890F-CFF321704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85" y="1047014"/>
            <a:ext cx="11539286" cy="2922931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5400" b="1" dirty="0">
                <a:latin typeface="HP001 4 hàng" panose="020B0603050302020204" pitchFamily="34" charset="0"/>
              </a:rPr>
              <a:t>             </a:t>
            </a:r>
            <a:r>
              <a:rPr lang="en-US" sz="6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Dặn</a:t>
            </a:r>
            <a:r>
              <a:rPr lang="en-US" sz="6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dò</a:t>
            </a:r>
            <a:r>
              <a:rPr lang="en-US" sz="6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/>
            </a:r>
            <a:b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</a:br>
            <a:r>
              <a:rPr lang="en-US" sz="5400" b="1" dirty="0">
                <a:latin typeface="HP001 4 hàng" panose="020B0603050302020204" pitchFamily="34" charset="0"/>
              </a:rPr>
              <a:t>- </a:t>
            </a:r>
            <a:r>
              <a:rPr lang="en-US" sz="5400" b="1" dirty="0" err="1">
                <a:latin typeface="HP001 4 hàng" panose="020B0603050302020204" pitchFamily="34" charset="0"/>
              </a:rPr>
              <a:t>Hoàn</a:t>
            </a:r>
            <a:r>
              <a:rPr lang="en-US" sz="5400" b="1" dirty="0"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atin typeface="HP001 4 hàng" panose="020B0603050302020204" pitchFamily="34" charset="0"/>
              </a:rPr>
              <a:t>thành</a:t>
            </a:r>
            <a:r>
              <a:rPr lang="en-US" sz="5400" b="1" dirty="0"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atin typeface="HP001 4 hàng" panose="020B0603050302020204" pitchFamily="34" charset="0"/>
              </a:rPr>
              <a:t>toán</a:t>
            </a:r>
            <a:r>
              <a:rPr lang="en-US" sz="5400" b="1" dirty="0"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atin typeface="HP001 4 hàng" panose="020B0603050302020204" pitchFamily="34" charset="0"/>
              </a:rPr>
              <a:t>trong</a:t>
            </a:r>
            <a:r>
              <a:rPr lang="en-US" sz="5400" b="1" dirty="0"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atin typeface="HP001 4 hàng" panose="020B0603050302020204" pitchFamily="34" charset="0"/>
              </a:rPr>
              <a:t>vở</a:t>
            </a:r>
            <a:r>
              <a:rPr lang="en-US" sz="5400" b="1" dirty="0"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atin typeface="HP001 4 hàng" panose="020B0603050302020204" pitchFamily="34" charset="0"/>
              </a:rPr>
              <a:t>số</a:t>
            </a:r>
            <a:r>
              <a:rPr lang="en-US" sz="5400" b="1" dirty="0">
                <a:latin typeface="HP001 4 hàng" panose="020B0603050302020204" pitchFamily="34" charset="0"/>
              </a:rPr>
              <a:t> 2. </a:t>
            </a:r>
            <a:br>
              <a:rPr lang="en-US" sz="5400" b="1" dirty="0">
                <a:latin typeface="HP001 4 hàng" panose="020B0603050302020204" pitchFamily="34" charset="0"/>
              </a:rPr>
            </a:br>
            <a:r>
              <a:rPr lang="en-US" sz="4800" b="1" dirty="0">
                <a:latin typeface="HP001 4 hàng" panose="020B0603050302020204" pitchFamily="34" charset="0"/>
              </a:rPr>
              <a:t>- </a:t>
            </a:r>
            <a:r>
              <a:rPr lang="en-US" sz="4800" b="1" dirty="0" err="1">
                <a:latin typeface="HP001 4 hàng" panose="020B0603050302020204" pitchFamily="34" charset="0"/>
              </a:rPr>
              <a:t>Xem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trước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bài</a:t>
            </a:r>
            <a:r>
              <a:rPr lang="en-US" sz="4800" b="1" dirty="0">
                <a:latin typeface="HP001 4 hàng" panose="020B0603050302020204" pitchFamily="34" charset="0"/>
              </a:rPr>
              <a:t>: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Phép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cộng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(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2)</a:t>
            </a:r>
            <a:endParaRPr lang="en-US" sz="4800" b="1" dirty="0">
              <a:solidFill>
                <a:srgbClr val="F725D9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50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97205" y="1519152"/>
            <a:ext cx="10217677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1500" b="1" dirty="0" err="1">
                <a:ln/>
                <a:solidFill>
                  <a:srgbClr val="002060"/>
                </a:solidFill>
                <a:latin typeface="VNI-Avo" pitchFamily="2" charset="0"/>
              </a:rPr>
              <a:t>Chaøo</a:t>
            </a:r>
            <a:r>
              <a:rPr lang="en-US" sz="11500" b="1" dirty="0">
                <a:ln/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11500" b="1" dirty="0" err="1">
                <a:ln/>
                <a:solidFill>
                  <a:srgbClr val="002060"/>
                </a:solidFill>
                <a:latin typeface="VNI-Avo" pitchFamily="2" charset="0"/>
              </a:rPr>
              <a:t>taïm</a:t>
            </a:r>
            <a:r>
              <a:rPr lang="en-US" sz="11500" b="1" dirty="0">
                <a:ln/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11500" b="1" dirty="0" err="1">
                <a:ln/>
                <a:solidFill>
                  <a:srgbClr val="002060"/>
                </a:solidFill>
                <a:latin typeface="VNI-Avo" pitchFamily="2" charset="0"/>
              </a:rPr>
              <a:t>bieät</a:t>
            </a:r>
            <a:r>
              <a:rPr lang="en-US" sz="11500" b="1" dirty="0">
                <a:ln/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11500" b="1" dirty="0" err="1">
                <a:ln/>
                <a:solidFill>
                  <a:srgbClr val="002060"/>
                </a:solidFill>
                <a:latin typeface="VNI-Avo" pitchFamily="2" charset="0"/>
              </a:rPr>
              <a:t>caùc</a:t>
            </a:r>
            <a:r>
              <a:rPr lang="en-US" sz="11500" b="1" dirty="0">
                <a:ln/>
                <a:solidFill>
                  <a:srgbClr val="002060"/>
                </a:solidFill>
                <a:latin typeface="VNI-Avo" pitchFamily="2" charset="0"/>
              </a:rPr>
              <a:t> con</a:t>
            </a:r>
            <a:endParaRPr lang="en-US" sz="11500" b="1" cap="none" spc="0" dirty="0">
              <a:ln/>
              <a:solidFill>
                <a:srgbClr val="002060"/>
              </a:solidFill>
              <a:effectLst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73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36701" y="1210173"/>
            <a:ext cx="8718596" cy="309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noProof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Pheùp</a:t>
            </a:r>
            <a:r>
              <a:rPr lang="en-US" sz="11500" b="1" noProof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11500" b="1" noProof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coäng</a:t>
            </a:r>
            <a:r>
              <a:rPr lang="en-US" sz="11500" b="1" noProof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000" b="1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(</a:t>
            </a:r>
            <a:r>
              <a:rPr lang="en-US" sz="8000" b="1" noProof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Tieát</a:t>
            </a:r>
            <a:r>
              <a:rPr lang="en-US" sz="8000" b="1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1)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82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Vật Liệu Nền Gỗ Hồ Bơi Tươi Và đơn Giản, Rừng, Bể Bơi, Áp Phích Nền Hình 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86" y="-302086"/>
            <a:ext cx="12255486" cy="698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ulticolored resort , Wedding invitation Birthday Water park Party, water  park transparent background PNG clipart | HiClipar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49" b="89841" l="2500" r="99625">
                        <a14:foregroundMark x1="53500" y1="46113" x2="53375" y2="55742"/>
                        <a14:foregroundMark x1="55250" y1="55212" x2="58500" y2="55742"/>
                        <a14:backgroundMark x1="54500" y1="47438" x2="56750" y2="47350"/>
                        <a14:backgroundMark x1="55125" y1="54240" x2="59375" y2="55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684" b="15063"/>
          <a:stretch/>
        </p:blipFill>
        <p:spPr bwMode="auto">
          <a:xfrm>
            <a:off x="-403295" y="-302086"/>
            <a:ext cx="6844405" cy="640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7" b="95775" l="0" r="95337">
                        <a14:foregroundMark x1="14508" y1="32864" x2="35233" y2="52113"/>
                        <a14:foregroundMark x1="48187" y1="68075" x2="52850" y2="76056"/>
                        <a14:foregroundMark x1="44560" y1="73239" x2="53886" y2="76995"/>
                        <a14:foregroundMark x1="64249" y1="49296" x2="95337" y2="42254"/>
                        <a14:backgroundMark x1="71503" y1="5164" x2="72539" y2="295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412" y="4369986"/>
            <a:ext cx="2161981" cy="2386019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7121589" y="4548051"/>
            <a:ext cx="1553108" cy="1366611"/>
            <a:chOff x="11049000" y="2819400"/>
            <a:chExt cx="1330409" cy="1231444"/>
          </a:xfrm>
        </p:grpSpPr>
        <p:sp>
          <p:nvSpPr>
            <p:cNvPr id="38" name="Oval Callout 37"/>
            <p:cNvSpPr/>
            <p:nvPr/>
          </p:nvSpPr>
          <p:spPr>
            <a:xfrm>
              <a:off x="11049000" y="2819400"/>
              <a:ext cx="1330409" cy="1231444"/>
            </a:xfrm>
            <a:prstGeom prst="wedgeEllipseCallou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1280116" y="2939651"/>
              <a:ext cx="1019152" cy="915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Daáu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coäng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40" b="89931" l="8651" r="89822">
                        <a14:foregroundMark x1="24936" y1="53318" x2="10178" y2="74828"/>
                        <a14:foregroundMark x1="43003" y1="85126" x2="55725" y2="67963"/>
                        <a14:foregroundMark x1="62595" y1="53776" x2="54707" y2="68192"/>
                        <a14:foregroundMark x1="72774" y1="38215" x2="64377" y2="56293"/>
                        <a14:foregroundMark x1="43766" y1="33410" x2="35115" y2="40046"/>
                        <a14:foregroundMark x1="73537" y1="36842" x2="67176" y2="398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6576">
            <a:off x="2904954" y="3343957"/>
            <a:ext cx="1796456" cy="19975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36" b="95931" l="7338" r="89727">
                        <a14:foregroundMark x1="27673" y1="30407" x2="40881" y2="25696"/>
                        <a14:foregroundMark x1="51572" y1="72805" x2="63941" y2="88223"/>
                        <a14:foregroundMark x1="77778" y1="60814" x2="80503" y2="80728"/>
                        <a14:foregroundMark x1="45702" y1="78587" x2="66667" y2="90578"/>
                        <a14:foregroundMark x1="49266" y1="84797" x2="63312" y2="91863"/>
                        <a14:foregroundMark x1="56394" y1="72163" x2="56184" y2="77944"/>
                        <a14:foregroundMark x1="76310" y1="62741" x2="76730" y2="88865"/>
                        <a14:foregroundMark x1="79665" y1="61028" x2="84696" y2="77944"/>
                        <a14:foregroundMark x1="37736" y1="72805" x2="46960" y2="74732"/>
                        <a14:foregroundMark x1="29140" y1="55675" x2="37736" y2="52248"/>
                        <a14:foregroundMark x1="30608" y1="50964" x2="35430" y2="60385"/>
                        <a14:foregroundMark x1="37317" y1="23126" x2="40252" y2="23555"/>
                        <a14:foregroundMark x1="21174" y1="20343" x2="27883" y2="20128"/>
                        <a14:backgroundMark x1="13208" y1="10493" x2="45283" y2="25268"/>
                        <a14:backgroundMark x1="11530" y1="23126" x2="26205" y2="39186"/>
                        <a14:backgroundMark x1="80922" y1="56103" x2="89518" y2="63169"/>
                        <a14:backgroundMark x1="71279" y1="47537" x2="75472" y2="50107"/>
                        <a14:backgroundMark x1="65409" y1="42827" x2="67086" y2="43041"/>
                        <a14:backgroundMark x1="22432" y1="47966" x2="31027" y2="68094"/>
                        <a14:backgroundMark x1="38365" y1="77302" x2="43816" y2="79229"/>
                        <a14:backgroundMark x1="54717" y1="93362" x2="58910" y2="94004"/>
                        <a14:backgroundMark x1="11321" y1="11777" x2="18658" y2="15203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3888">
            <a:off x="-757474" y="1971553"/>
            <a:ext cx="2525125" cy="247218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53" b="9917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280" y="902825"/>
            <a:ext cx="612207" cy="1327133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6066606" y="1423285"/>
            <a:ext cx="2186118" cy="843487"/>
            <a:chOff x="3093103" y="4373972"/>
            <a:chExt cx="2186118" cy="843487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89441" l="9353" r="899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3103" y="4373972"/>
              <a:ext cx="728228" cy="843487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89441" l="9353" r="899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2765" y="4373972"/>
              <a:ext cx="728228" cy="843487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89441" l="9353" r="899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0993" y="4373972"/>
              <a:ext cx="728228" cy="843487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9940919" y="1403690"/>
            <a:ext cx="1501199" cy="790442"/>
            <a:chOff x="7297806" y="4337253"/>
            <a:chExt cx="1501199" cy="790442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934" b="96026" l="7947" r="894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806" y="4337253"/>
              <a:ext cx="790442" cy="790442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934" b="96026" l="7947" r="894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8563" y="4337253"/>
              <a:ext cx="790442" cy="790442"/>
            </a:xfrm>
            <a:prstGeom prst="rect">
              <a:avLst/>
            </a:prstGeom>
          </p:spPr>
        </p:pic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53" b="9917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86326" y="645848"/>
            <a:ext cx="699185" cy="151568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321302" y="2566364"/>
            <a:ext cx="5589629" cy="173471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6450855" y="3632501"/>
            <a:ext cx="5490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coäng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baèng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naêm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31071" y="2454618"/>
            <a:ext cx="1172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VNI-Avo" pitchFamily="2" charset="0"/>
              </a:rPr>
              <a:t>3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576250" y="2441884"/>
            <a:ext cx="1172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VNI-Avo" pitchFamily="2" charset="0"/>
              </a:rPr>
              <a:t>+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529839" y="2439946"/>
            <a:ext cx="1172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VNI-Avo" pitchFamily="2" charset="0"/>
              </a:rPr>
              <a:t>2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9505639" y="2432172"/>
            <a:ext cx="1172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VNI-Avo" pitchFamily="2" charset="0"/>
              </a:rPr>
              <a:t>=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0470729" y="2489464"/>
            <a:ext cx="1172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VNI-Avo" pitchFamily="2" charset="0"/>
              </a:rPr>
              <a:t>5</a:t>
            </a:r>
          </a:p>
        </p:txBody>
      </p:sp>
      <p:sp>
        <p:nvSpPr>
          <p:cNvPr id="27" name="Flowchart: Connector 26"/>
          <p:cNvSpPr/>
          <p:nvPr/>
        </p:nvSpPr>
        <p:spPr>
          <a:xfrm>
            <a:off x="7512656" y="2704409"/>
            <a:ext cx="897323" cy="907694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36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59259E-6 L 0.06692 0.225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1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5885 0.1145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3" y="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0.00509 L -0.03242 0.0032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1" y="-9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0.0319 0.004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" y="20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L 0.09349 -0.0020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-11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7 L 0.06003 0.0127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/>
      <p:bldP spid="17" grpId="0"/>
      <p:bldP spid="57" grpId="0"/>
      <p:bldP spid="58" grpId="0"/>
      <p:bldP spid="59" grpId="0"/>
      <p:bldP spid="60" grpId="0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Connector 3"/>
          <p:cNvSpPr/>
          <p:nvPr/>
        </p:nvSpPr>
        <p:spPr>
          <a:xfrm>
            <a:off x="2117161" y="1431217"/>
            <a:ext cx="7796273" cy="3995566"/>
          </a:xfrm>
          <a:prstGeom prst="flowChartConnector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Vieát</a:t>
            </a: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daáu</a:t>
            </a: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coäng</a:t>
            </a: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pheùp</a:t>
            </a: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tính</a:t>
            </a: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coäng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44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93" y="138896"/>
            <a:ext cx="1759084" cy="1192192"/>
          </a:xfrm>
          <a:prstGeom prst="rect">
            <a:avLst/>
          </a:prstGeom>
        </p:spPr>
      </p:pic>
      <p:pic>
        <p:nvPicPr>
          <p:cNvPr id="8" name="+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2880" t="16034" r="29842" b="13755"/>
          <a:stretch/>
        </p:blipFill>
        <p:spPr>
          <a:xfrm>
            <a:off x="2511706" y="0"/>
            <a:ext cx="8345347" cy="679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8748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7369"/>
          </a:xfrm>
        </p:spPr>
      </p:pic>
      <p:sp>
        <p:nvSpPr>
          <p:cNvPr id="7" name="Rectangle 6"/>
          <p:cNvSpPr/>
          <p:nvPr/>
        </p:nvSpPr>
        <p:spPr>
          <a:xfrm>
            <a:off x="1979882" y="849235"/>
            <a:ext cx="88232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cap="none" spc="0" dirty="0" err="1">
                <a:ln/>
                <a:solidFill>
                  <a:srgbClr val="FFFF00"/>
                </a:solidFill>
                <a:effectLst/>
                <a:latin typeface="VNI-Avo" pitchFamily="2" charset="0"/>
              </a:rPr>
              <a:t>Thöïc</a:t>
            </a:r>
            <a:r>
              <a:rPr lang="en-US" sz="9600" b="1" cap="none" spc="0" dirty="0">
                <a:ln/>
                <a:solidFill>
                  <a:srgbClr val="FFFF00"/>
                </a:solidFill>
                <a:effectLst/>
                <a:latin typeface="VNI-Avo" pitchFamily="2" charset="0"/>
              </a:rPr>
              <a:t> </a:t>
            </a:r>
            <a:r>
              <a:rPr lang="en-US" sz="9600" b="1" cap="none" spc="0" dirty="0" err="1">
                <a:ln/>
                <a:solidFill>
                  <a:srgbClr val="FFFF00"/>
                </a:solidFill>
                <a:effectLst/>
                <a:latin typeface="VNI-Avo" pitchFamily="2" charset="0"/>
              </a:rPr>
              <a:t>haønh</a:t>
            </a:r>
            <a:r>
              <a:rPr lang="en-US" sz="9600" b="1" cap="none" spc="0" dirty="0">
                <a:ln/>
                <a:solidFill>
                  <a:srgbClr val="FFFF00"/>
                </a:solidFill>
                <a:effectLst/>
                <a:latin typeface="VNI-Avo" pitchFamily="2" charset="0"/>
              </a:rPr>
              <a:t>/55 </a:t>
            </a:r>
          </a:p>
        </p:txBody>
      </p:sp>
      <p:sp>
        <p:nvSpPr>
          <p:cNvPr id="3" name="Rectangle 2"/>
          <p:cNvSpPr/>
          <p:nvPr/>
        </p:nvSpPr>
        <p:spPr>
          <a:xfrm>
            <a:off x="1979882" y="2965254"/>
            <a:ext cx="80251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5400" b="1" dirty="0" err="1">
                <a:solidFill>
                  <a:schemeClr val="bg1"/>
                </a:solidFill>
                <a:latin typeface="VNI-Avo" pitchFamily="2" charset="0"/>
              </a:rPr>
              <a:t>Laäp</a:t>
            </a:r>
            <a:r>
              <a:rPr lang="en-US" sz="5400" b="1" dirty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VNI-Avo" pitchFamily="2" charset="0"/>
              </a:rPr>
              <a:t>caùc</a:t>
            </a:r>
            <a:r>
              <a:rPr lang="en-US" sz="5400" b="1" dirty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VNI-Avo" pitchFamily="2" charset="0"/>
              </a:rPr>
              <a:t>pheùp</a:t>
            </a:r>
            <a:r>
              <a:rPr lang="en-US" sz="5400" b="1" dirty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VNI-Avo" pitchFamily="2" charset="0"/>
              </a:rPr>
              <a:t>coäng</a:t>
            </a:r>
            <a:r>
              <a:rPr lang="en-US" sz="5400" b="1" dirty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VNI-Avo" pitchFamily="2" charset="0"/>
              </a:rPr>
              <a:t>vaø</a:t>
            </a:r>
            <a:r>
              <a:rPr lang="en-US" sz="5400" b="1" dirty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VNI-Avo" pitchFamily="2" charset="0"/>
              </a:rPr>
              <a:t>vieát</a:t>
            </a:r>
            <a:r>
              <a:rPr lang="en-US" sz="5400" b="1" dirty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VNI-Avo" pitchFamily="2" charset="0"/>
              </a:rPr>
              <a:t>pheùp</a:t>
            </a:r>
            <a:r>
              <a:rPr lang="en-US" sz="5400" b="1" dirty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VNI-Avo" pitchFamily="2" charset="0"/>
              </a:rPr>
              <a:t>coäng</a:t>
            </a:r>
            <a:endParaRPr lang="en-US" sz="5400" b="1" dirty="0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34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517779"/>
              </p:ext>
            </p:extLst>
          </p:nvPr>
        </p:nvGraphicFramePr>
        <p:xfrm>
          <a:off x="1737614" y="3261402"/>
          <a:ext cx="9266664" cy="2001976"/>
        </p:xfrm>
        <a:graphic>
          <a:graphicData uri="http://schemas.openxmlformats.org/drawingml/2006/table">
            <a:tbl>
              <a:tblPr firstRow="1" bandRow="1"/>
              <a:tblGrid>
                <a:gridCol w="1817564">
                  <a:extLst>
                    <a:ext uri="{9D8B030D-6E8A-4147-A177-3AD203B41FA5}">
                      <a16:colId xmlns:a16="http://schemas.microsoft.com/office/drawing/2014/main" val="2515857413"/>
                    </a:ext>
                  </a:extLst>
                </a:gridCol>
                <a:gridCol w="1839284">
                  <a:extLst>
                    <a:ext uri="{9D8B030D-6E8A-4147-A177-3AD203B41FA5}">
                      <a16:colId xmlns:a16="http://schemas.microsoft.com/office/drawing/2014/main" val="3071628621"/>
                    </a:ext>
                  </a:extLst>
                </a:gridCol>
                <a:gridCol w="1839284">
                  <a:extLst>
                    <a:ext uri="{9D8B030D-6E8A-4147-A177-3AD203B41FA5}">
                      <a16:colId xmlns:a16="http://schemas.microsoft.com/office/drawing/2014/main" val="1586421134"/>
                    </a:ext>
                  </a:extLst>
                </a:gridCol>
                <a:gridCol w="1931248">
                  <a:extLst>
                    <a:ext uri="{9D8B030D-6E8A-4147-A177-3AD203B41FA5}">
                      <a16:colId xmlns:a16="http://schemas.microsoft.com/office/drawing/2014/main" val="3668830367"/>
                    </a:ext>
                  </a:extLst>
                </a:gridCol>
                <a:gridCol w="1839284">
                  <a:extLst>
                    <a:ext uri="{9D8B030D-6E8A-4147-A177-3AD203B41FA5}">
                      <a16:colId xmlns:a16="http://schemas.microsoft.com/office/drawing/2014/main" val="760477877"/>
                    </a:ext>
                  </a:extLst>
                </a:gridCol>
              </a:tblGrid>
              <a:tr h="5004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9832486"/>
                  </a:ext>
                </a:extLst>
              </a:tr>
              <a:tr h="5004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2269371"/>
                  </a:ext>
                </a:extLst>
              </a:tr>
              <a:tr h="5004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2487246"/>
                  </a:ext>
                </a:extLst>
              </a:tr>
              <a:tr h="5004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055998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468416" y="1900556"/>
            <a:ext cx="81211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coäng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hai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baèng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naêm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47503" y="597818"/>
            <a:ext cx="37016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Pheùp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tính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06812" y="3803435"/>
            <a:ext cx="96853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0" dirty="0">
                <a:latin typeface="VNI-Avo" pitchFamily="2" charset="0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62132" y="3373658"/>
            <a:ext cx="1366080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0" dirty="0">
                <a:latin typeface="VNI-Avo" pitchFamily="2" charset="0"/>
              </a:rPr>
              <a:t>+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60570" y="3765349"/>
            <a:ext cx="96853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0" dirty="0">
                <a:latin typeface="VNI-Avo" pitchFamily="2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98595" y="3795940"/>
            <a:ext cx="96853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0" dirty="0">
                <a:latin typeface="VNI-Avo" pitchFamily="2" charset="0"/>
              </a:rPr>
              <a:t>5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67" b="50101" l="9884" r="889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62" b="44332"/>
          <a:stretch/>
        </p:blipFill>
        <p:spPr>
          <a:xfrm>
            <a:off x="7088091" y="4490581"/>
            <a:ext cx="1034725" cy="4108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67" b="50101" l="9884" r="889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62" b="44332"/>
          <a:stretch/>
        </p:blipFill>
        <p:spPr>
          <a:xfrm>
            <a:off x="7088091" y="4979398"/>
            <a:ext cx="1061066" cy="42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4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Connector 5"/>
          <p:cNvSpPr/>
          <p:nvPr/>
        </p:nvSpPr>
        <p:spPr>
          <a:xfrm>
            <a:off x="101595" y="1642914"/>
            <a:ext cx="5345614" cy="4572000"/>
          </a:xfrm>
          <a:prstGeom prst="flowChartConnector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14393" y="89361"/>
            <a:ext cx="73965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7030A0"/>
                </a:solidFill>
                <a:latin typeface="VNI-Avo" pitchFamily="2" charset="0"/>
              </a:rPr>
              <a:t>Xem</a:t>
            </a:r>
            <a:r>
              <a:rPr lang="en-US" sz="4000" b="1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VNI-Avo" pitchFamily="2" charset="0"/>
              </a:rPr>
              <a:t>tranh</a:t>
            </a:r>
            <a:r>
              <a:rPr lang="en-US" sz="4000" b="1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VNI-Avo" pitchFamily="2" charset="0"/>
              </a:rPr>
              <a:t>vaø</a:t>
            </a:r>
            <a:r>
              <a:rPr lang="en-US" sz="4000" b="1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VNI-Avo" pitchFamily="2" charset="0"/>
              </a:rPr>
              <a:t>laøm</a:t>
            </a:r>
            <a:r>
              <a:rPr lang="en-US" sz="4000" b="1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VNI-Avo" pitchFamily="2" charset="0"/>
              </a:rPr>
              <a:t>theo</a:t>
            </a:r>
            <a:r>
              <a:rPr lang="en-US" sz="4000" b="1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VNI-Avo" pitchFamily="2" charset="0"/>
              </a:rPr>
              <a:t>maãu</a:t>
            </a:r>
            <a:endParaRPr lang="en-US" sz="4000" b="1" dirty="0">
              <a:solidFill>
                <a:srgbClr val="7030A0"/>
              </a:solidFill>
              <a:latin typeface="VNI-Avo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5026" y="755605"/>
            <a:ext cx="11897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latin typeface="VNI-Avo" pitchFamily="2" charset="0"/>
              </a:rPr>
              <a:t>Maãu</a:t>
            </a:r>
            <a:r>
              <a:rPr lang="en-US" sz="3000" b="1" dirty="0">
                <a:latin typeface="VNI-Avo" pitchFamily="2" charset="0"/>
              </a:rPr>
              <a:t>:</a:t>
            </a:r>
          </a:p>
        </p:txBody>
      </p:sp>
      <p:pic>
        <p:nvPicPr>
          <p:cNvPr id="2050" name="Picture 2" descr="Bọ Rùa Thiên Nhiên Côn - Miễn Phí vector hình ảnh trên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385" y="3928914"/>
            <a:ext cx="1609960" cy="215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Bọ Rùa Thiên Nhiên Côn - Miễn Phí vector hình ảnh trên Pixab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43422">
            <a:off x="651434" y="1873129"/>
            <a:ext cx="1701865" cy="227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ọ Rùa Thiên Nhiên Côn - Miễn Phí vector hình ảnh trên Pixab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889" y="2337673"/>
            <a:ext cx="1520232" cy="203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ọ rùa hình Ảnh, bản Vẽ - bọ 600*512 minh bạch Png Tải về miễn phí - Rùa,  Màu Hồng, Không Xương Sống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08" l="10000" r="9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53" t="-1438" r="23154" b="-217"/>
          <a:stretch/>
        </p:blipFill>
        <p:spPr bwMode="auto">
          <a:xfrm>
            <a:off x="3734791" y="2910841"/>
            <a:ext cx="1652576" cy="193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83" b="100000" l="43713" r="6766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92" t="7283" r="32538"/>
          <a:stretch/>
        </p:blipFill>
        <p:spPr>
          <a:xfrm>
            <a:off x="5867045" y="1666498"/>
            <a:ext cx="2984436" cy="2855000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5494227" y="3595428"/>
            <a:ext cx="718455" cy="24736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8729977" y="3632299"/>
            <a:ext cx="718455" cy="24736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5839448" y="4673134"/>
            <a:ext cx="1696433" cy="1656490"/>
            <a:chOff x="5447209" y="5269350"/>
            <a:chExt cx="1111732" cy="1118379"/>
          </a:xfrm>
        </p:grpSpPr>
        <p:sp>
          <p:nvSpPr>
            <p:cNvPr id="15" name="Cube 14"/>
            <p:cNvSpPr/>
            <p:nvPr/>
          </p:nvSpPr>
          <p:spPr>
            <a:xfrm>
              <a:off x="5488051" y="5269350"/>
              <a:ext cx="508000" cy="508000"/>
            </a:xfrm>
            <a:prstGeom prst="cub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ube 15"/>
            <p:cNvSpPr/>
            <p:nvPr/>
          </p:nvSpPr>
          <p:spPr>
            <a:xfrm>
              <a:off x="5447209" y="5879729"/>
              <a:ext cx="508000" cy="508000"/>
            </a:xfrm>
            <a:prstGeom prst="cub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ube 16"/>
            <p:cNvSpPr/>
            <p:nvPr/>
          </p:nvSpPr>
          <p:spPr>
            <a:xfrm>
              <a:off x="6050941" y="5523350"/>
              <a:ext cx="508000" cy="508000"/>
            </a:xfrm>
            <a:prstGeom prst="cub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Cube 17"/>
          <p:cNvSpPr/>
          <p:nvPr/>
        </p:nvSpPr>
        <p:spPr>
          <a:xfrm>
            <a:off x="7990442" y="5028338"/>
            <a:ext cx="760480" cy="773435"/>
          </a:xfrm>
          <a:prstGeom prst="cube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448432" y="1835766"/>
            <a:ext cx="2523281" cy="1406132"/>
            <a:chOff x="9549114" y="1504709"/>
            <a:chExt cx="2523281" cy="1192192"/>
          </a:xfrm>
        </p:grpSpPr>
        <p:sp>
          <p:nvSpPr>
            <p:cNvPr id="21" name="TextBox 20"/>
            <p:cNvSpPr txBox="1"/>
            <p:nvPr/>
          </p:nvSpPr>
          <p:spPr>
            <a:xfrm>
              <a:off x="9673263" y="1746801"/>
              <a:ext cx="2274982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VNI-Avo" pitchFamily="2" charset="0"/>
                </a:rPr>
                <a:t>3 + 1 = 4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549114" y="1504709"/>
              <a:ext cx="2523281" cy="1192192"/>
            </a:xfrm>
            <a:prstGeom prst="round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549114" y="4408116"/>
            <a:ext cx="2523281" cy="1192192"/>
            <a:chOff x="9549114" y="1504709"/>
            <a:chExt cx="2523281" cy="1192192"/>
          </a:xfrm>
        </p:grpSpPr>
        <p:sp>
          <p:nvSpPr>
            <p:cNvPr id="28" name="TextBox 27"/>
            <p:cNvSpPr txBox="1"/>
            <p:nvPr/>
          </p:nvSpPr>
          <p:spPr>
            <a:xfrm>
              <a:off x="9673263" y="1746801"/>
              <a:ext cx="2274982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VNI-Avo" pitchFamily="2" charset="0"/>
                </a:rPr>
                <a:t>1 + 3 = 4</a:t>
              </a: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9549114" y="1504709"/>
              <a:ext cx="2523281" cy="1192192"/>
            </a:xfrm>
            <a:prstGeom prst="round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1290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57&quot;/&gt;&lt;/object&gt;&lt;object type=&quot;3&quot; unique_id=&quot;10004&quot;&gt;&lt;property id=&quot;20148&quot; value=&quot;5&quot;/&gt;&lt;property id=&quot;20300&quot; value=&quot;Slide 2&quot;/&gt;&lt;property id=&quot;20307&quot; value=&quot;358&quot;/&gt;&lt;/object&gt;&lt;object type=&quot;3&quot; unique_id=&quot;10005&quot;&gt;&lt;property id=&quot;20148&quot; value=&quot;5&quot;/&gt;&lt;property id=&quot;20300&quot; value=&quot;Slide 3&quot;/&gt;&lt;property id=&quot;20307&quot; value=&quot;359&quot;/&gt;&lt;/object&gt;&lt;object type=&quot;3&quot; unique_id=&quot;10006&quot;&gt;&lt;property id=&quot;20148&quot; value=&quot;5&quot;/&gt;&lt;property id=&quot;20300&quot; value=&quot;Slide 4&quot;/&gt;&lt;property id=&quot;20307&quot; value=&quot;361&quot;/&gt;&lt;/object&gt;&lt;object type=&quot;3&quot; unique_id=&quot;10007&quot;&gt;&lt;property id=&quot;20148&quot; value=&quot;5&quot;/&gt;&lt;property id=&quot;20300&quot; value=&quot;Slide 5&quot;/&gt;&lt;property id=&quot;20307&quot; value=&quot;362&quot;/&gt;&lt;/object&gt;&lt;object type=&quot;3&quot; unique_id=&quot;10008&quot;&gt;&lt;property id=&quot;20148&quot; value=&quot;5&quot;/&gt;&lt;property id=&quot;20300&quot; value=&quot;Slide 6&quot;/&gt;&lt;property id=&quot;20307&quot; value=&quot;363&quot;/&gt;&lt;/object&gt;&lt;object type=&quot;3&quot; unique_id=&quot;10009&quot;&gt;&lt;property id=&quot;20148&quot; value=&quot;5&quot;/&gt;&lt;property id=&quot;20300&quot; value=&quot;Slide 7&quot;/&gt;&lt;property id=&quot;20307&quot; value=&quot;319&quot;/&gt;&lt;/object&gt;&lt;object type=&quot;3&quot; unique_id=&quot;10010&quot;&gt;&lt;property id=&quot;20148&quot; value=&quot;5&quot;/&gt;&lt;property id=&quot;20300&quot; value=&quot;Slide 8&quot;/&gt;&lt;property id=&quot;20307&quot; value=&quot;365&quot;/&gt;&lt;/object&gt;&lt;object type=&quot;3&quot; unique_id=&quot;10011&quot;&gt;&lt;property id=&quot;20148&quot; value=&quot;5&quot;/&gt;&lt;property id=&quot;20300&quot; value=&quot;Slide 9&quot;/&gt;&lt;property id=&quot;20307&quot; value=&quot;307&quot;/&gt;&lt;/object&gt;&lt;object type=&quot;3&quot; unique_id=&quot;10012&quot;&gt;&lt;property id=&quot;20148&quot; value=&quot;5&quot;/&gt;&lt;property id=&quot;20300&quot; value=&quot;Slide 10&quot;/&gt;&lt;property id=&quot;20307&quot; value=&quot;367&quot;/&gt;&lt;/object&gt;&lt;object type=&quot;3&quot; unique_id=&quot;10013&quot;&gt;&lt;property id=&quot;20148&quot; value=&quot;5&quot;/&gt;&lt;property id=&quot;20300&quot; value=&quot;Slide 11&quot;/&gt;&lt;property id=&quot;20307&quot; value=&quot;366&quot;/&gt;&lt;/object&gt;&lt;object type=&quot;3&quot; unique_id=&quot;10014&quot;&gt;&lt;property id=&quot;20148&quot; value=&quot;5&quot;/&gt;&lt;property id=&quot;20300&quot; value=&quot;Slide 12&quot;/&gt;&lt;property id=&quot;20307&quot; value=&quot;274&quot;/&gt;&lt;/object&gt;&lt;object type=&quot;3&quot; unique_id=&quot;10015&quot;&gt;&lt;property id=&quot;20148&quot; value=&quot;5&quot;/&gt;&lt;property id=&quot;20300&quot; value=&quot;Slide 13&quot;/&gt;&lt;property id=&quot;20307&quot; value=&quot;368&quot;/&gt;&lt;/object&gt;&lt;object type=&quot;3&quot; unique_id=&quot;10016&quot;&gt;&lt;property id=&quot;20148&quot; value=&quot;5&quot;/&gt;&lt;property id=&quot;20300&quot; value=&quot;Slide 14&quot;/&gt;&lt;property id=&quot;20307&quot; value=&quot;369&quot;/&gt;&lt;/object&gt;&lt;object type=&quot;3&quot; unique_id=&quot;10017&quot;&gt;&lt;property id=&quot;20148&quot; value=&quot;5&quot;/&gt;&lt;property id=&quot;20300&quot; value=&quot;Slide 15&quot;/&gt;&lt;property id=&quot;20307&quot; value=&quot;370&quot;/&gt;&lt;/object&gt;&lt;object type=&quot;3&quot; unique_id=&quot;10018&quot;&gt;&lt;property id=&quot;20148&quot; value=&quot;5&quot;/&gt;&lt;property id=&quot;20300&quot; value=&quot;Slide 16&quot;/&gt;&lt;property id=&quot;20307&quot; value=&quot;372&quot;/&gt;&lt;/object&gt;&lt;object type=&quot;3&quot; unique_id=&quot;10019&quot;&gt;&lt;property id=&quot;20148&quot; value=&quot;5&quot;/&gt;&lt;property id=&quot;20300&quot; value=&quot;Slide 17&quot;/&gt;&lt;property id=&quot;20307&quot; value=&quot;371&quot;/&gt;&lt;/object&gt;&lt;object type=&quot;3&quot; unique_id=&quot;10020&quot;&gt;&lt;property id=&quot;20148&quot; value=&quot;5&quot;/&gt;&lt;property id=&quot;20300&quot; value=&quot;Slide 18&quot;/&gt;&lt;property id=&quot;20307&quot; value=&quot;373&quot;/&gt;&lt;/object&gt;&lt;object type=&quot;3&quot; unique_id=&quot;10021&quot;&gt;&lt;property id=&quot;20148&quot; value=&quot;5&quot;/&gt;&lt;property id=&quot;20300&quot; value=&quot;Slide 19&quot;/&gt;&lt;property id=&quot;20307&quot; value=&quot;374&quot;/&gt;&lt;/object&gt;&lt;object type=&quot;3&quot; unique_id=&quot;10022&quot;&gt;&lt;property id=&quot;20148&quot; value=&quot;5&quot;/&gt;&lt;property id=&quot;20300&quot; value=&quot;Slide 20&quot;/&gt;&lt;property id=&quot;20307&quot; value=&quot;283&quot;/&gt;&lt;/object&gt;&lt;object type=&quot;3&quot; unique_id=&quot;10023&quot;&gt;&lt;property id=&quot;20148&quot; value=&quot;5&quot;/&gt;&lt;property id=&quot;20300&quot; value=&quot;Slide 21&quot;/&gt;&lt;property id=&quot;20307&quot; value=&quot;375&quot;/&gt;&lt;/object&gt;&lt;object type=&quot;3&quot; unique_id=&quot;10024&quot;&gt;&lt;property id=&quot;20148&quot; value=&quot;5&quot;/&gt;&lt;property id=&quot;20300&quot; value=&quot;Slide 22&quot;/&gt;&lt;property id=&quot;20307&quot; value=&quot;376&quot;/&gt;&lt;/object&gt;&lt;object type=&quot;3&quot; unique_id=&quot;10025&quot;&gt;&lt;property id=&quot;20148&quot; value=&quot;5&quot;/&gt;&lt;property id=&quot;20300&quot; value=&quot;Slide 23&quot;/&gt;&lt;property id=&quot;20307&quot; value=&quot;298&quot;/&gt;&lt;/object&gt;&lt;/object&gt;&lt;object type=&quot;8&quot; unique_id=&quot;10050&quot;&gt;&lt;/object&gt;&lt;/object&gt;&lt;/database&gt;"/>
  <p:tag name="MMPROD_NEXTUNIQUEID" val="10009"/>
  <p:tag name="SECTOMILLISECCONVERTED" val="1"/>
</p:tagLst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自定义 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50"/>
      </a:accent1>
      <a:accent2>
        <a:srgbClr val="2E75B5"/>
      </a:accent2>
      <a:accent3>
        <a:srgbClr val="A5A5A5"/>
      </a:accent3>
      <a:accent4>
        <a:srgbClr val="BD15A5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2215</TotalTime>
  <Words>210</Words>
  <Application>Microsoft Office PowerPoint</Application>
  <PresentationFormat>Widescreen</PresentationFormat>
  <Paragraphs>85</Paragraphs>
  <Slides>23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微软雅黑</vt:lpstr>
      <vt:lpstr>宋体</vt:lpstr>
      <vt:lpstr>Arial</vt:lpstr>
      <vt:lpstr>Calibri</vt:lpstr>
      <vt:lpstr>Calibri Light</vt:lpstr>
      <vt:lpstr>等线</vt:lpstr>
      <vt:lpstr>等线 Light</vt:lpstr>
      <vt:lpstr>Garamond</vt:lpstr>
      <vt:lpstr>HP001 4 hàng</vt:lpstr>
      <vt:lpstr>Times New Roman</vt:lpstr>
      <vt:lpstr>VNI-Avo</vt:lpstr>
      <vt:lpstr>8_Office Theme</vt:lpstr>
      <vt:lpstr>3_Office Theme</vt:lpstr>
      <vt:lpstr>3_Office 主题​​</vt:lpstr>
      <vt:lpstr>Office Theme</vt:lpstr>
      <vt:lpstr>Organic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Dặn dò: - Hoàn thành toán trong vở số 2.  - Xem trước bài: Phép cộng (tiết 2)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UserCNM7</cp:lastModifiedBy>
  <cp:revision>363</cp:revision>
  <dcterms:created xsi:type="dcterms:W3CDTF">2020-10-14T03:32:31Z</dcterms:created>
  <dcterms:modified xsi:type="dcterms:W3CDTF">2023-03-24T02:01:29Z</dcterms:modified>
</cp:coreProperties>
</file>